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2"/>
  </p:notesMasterIdLst>
  <p:handoutMasterIdLst>
    <p:handoutMasterId r:id="rId153"/>
  </p:handoutMasterIdLst>
  <p:sldIdLst>
    <p:sldId id="1143" r:id="rId2"/>
    <p:sldId id="909" r:id="rId3"/>
    <p:sldId id="1018" r:id="rId4"/>
    <p:sldId id="396" r:id="rId5"/>
    <p:sldId id="1217" r:id="rId6"/>
    <p:sldId id="267" r:id="rId7"/>
    <p:sldId id="364" r:id="rId8"/>
    <p:sldId id="343" r:id="rId9"/>
    <p:sldId id="888" r:id="rId10"/>
    <p:sldId id="284" r:id="rId11"/>
    <p:sldId id="261" r:id="rId12"/>
    <p:sldId id="262" r:id="rId13"/>
    <p:sldId id="370" r:id="rId14"/>
    <p:sldId id="371" r:id="rId15"/>
    <p:sldId id="339" r:id="rId16"/>
    <p:sldId id="1413" r:id="rId17"/>
    <p:sldId id="362" r:id="rId18"/>
    <p:sldId id="365" r:id="rId19"/>
    <p:sldId id="1286" r:id="rId20"/>
    <p:sldId id="1285" r:id="rId21"/>
    <p:sldId id="1615" r:id="rId22"/>
    <p:sldId id="1654" r:id="rId23"/>
    <p:sldId id="1671" r:id="rId24"/>
    <p:sldId id="1672" r:id="rId25"/>
    <p:sldId id="1660" r:id="rId26"/>
    <p:sldId id="1662" r:id="rId27"/>
    <p:sldId id="1307" r:id="rId28"/>
    <p:sldId id="1306" r:id="rId29"/>
    <p:sldId id="1310" r:id="rId30"/>
    <p:sldId id="1315" r:id="rId31"/>
    <p:sldId id="1666" r:id="rId32"/>
    <p:sldId id="1667" r:id="rId33"/>
    <p:sldId id="1668" r:id="rId34"/>
    <p:sldId id="1669" r:id="rId35"/>
    <p:sldId id="1655" r:id="rId36"/>
    <p:sldId id="1318" r:id="rId37"/>
    <p:sldId id="1302" r:id="rId38"/>
    <p:sldId id="1305" r:id="rId39"/>
    <p:sldId id="1308" r:id="rId40"/>
    <p:sldId id="1309" r:id="rId41"/>
    <p:sldId id="1311" r:id="rId42"/>
    <p:sldId id="1313" r:id="rId43"/>
    <p:sldId id="1674" r:id="rId44"/>
    <p:sldId id="1675" r:id="rId45"/>
    <p:sldId id="1676" r:id="rId46"/>
    <p:sldId id="1677" r:id="rId47"/>
    <p:sldId id="1678" r:id="rId48"/>
    <p:sldId id="1657" r:id="rId49"/>
    <p:sldId id="972" r:id="rId50"/>
    <p:sldId id="1673" r:id="rId51"/>
    <p:sldId id="1626" r:id="rId52"/>
    <p:sldId id="1045" r:id="rId53"/>
    <p:sldId id="1151" r:id="rId54"/>
    <p:sldId id="1046" r:id="rId55"/>
    <p:sldId id="1047" r:id="rId56"/>
    <p:sldId id="1048" r:id="rId57"/>
    <p:sldId id="1050" r:id="rId58"/>
    <p:sldId id="1152" r:id="rId59"/>
    <p:sldId id="1054" r:id="rId60"/>
    <p:sldId id="1606" r:id="rId61"/>
    <p:sldId id="1607" r:id="rId62"/>
    <p:sldId id="1684" r:id="rId63"/>
    <p:sldId id="1608" r:id="rId64"/>
    <p:sldId id="1605" r:id="rId65"/>
    <p:sldId id="1157" r:id="rId66"/>
    <p:sldId id="1155" r:id="rId67"/>
    <p:sldId id="1584" r:id="rId68"/>
    <p:sldId id="1583" r:id="rId69"/>
    <p:sldId id="1154" r:id="rId70"/>
    <p:sldId id="1604" r:id="rId71"/>
    <p:sldId id="1138" r:id="rId72"/>
    <p:sldId id="439" r:id="rId73"/>
    <p:sldId id="441" r:id="rId74"/>
    <p:sldId id="440" r:id="rId75"/>
    <p:sldId id="442" r:id="rId76"/>
    <p:sldId id="443" r:id="rId77"/>
    <p:sldId id="437" r:id="rId78"/>
    <p:sldId id="438" r:id="rId79"/>
    <p:sldId id="423" r:id="rId80"/>
    <p:sldId id="1019" r:id="rId81"/>
    <p:sldId id="1017" r:id="rId82"/>
    <p:sldId id="1156" r:id="rId83"/>
    <p:sldId id="1133" r:id="rId84"/>
    <p:sldId id="1122" r:id="rId85"/>
    <p:sldId id="1076" r:id="rId86"/>
    <p:sldId id="1136" r:id="rId87"/>
    <p:sldId id="1534" r:id="rId88"/>
    <p:sldId id="1116" r:id="rId89"/>
    <p:sldId id="1535" r:id="rId90"/>
    <p:sldId id="1082" r:id="rId91"/>
    <p:sldId id="1634" r:id="rId92"/>
    <p:sldId id="1635" r:id="rId93"/>
    <p:sldId id="1647" r:id="rId94"/>
    <p:sldId id="1646" r:id="rId95"/>
    <p:sldId id="1492" r:id="rId96"/>
    <p:sldId id="1490" r:id="rId97"/>
    <p:sldId id="1636" r:id="rId98"/>
    <p:sldId id="1495" r:id="rId99"/>
    <p:sldId id="1679" r:id="rId100"/>
    <p:sldId id="1485" r:id="rId101"/>
    <p:sldId id="1486" r:id="rId102"/>
    <p:sldId id="1680" r:id="rId103"/>
    <p:sldId id="1681" r:id="rId104"/>
    <p:sldId id="1529" r:id="rId105"/>
    <p:sldId id="1514" r:id="rId106"/>
    <p:sldId id="1508" r:id="rId107"/>
    <p:sldId id="1513" r:id="rId108"/>
    <p:sldId id="1512" r:id="rId109"/>
    <p:sldId id="1682" r:id="rId110"/>
    <p:sldId id="1509" r:id="rId111"/>
    <p:sldId id="1683" r:id="rId112"/>
    <p:sldId id="1648" r:id="rId113"/>
    <p:sldId id="1521" r:id="rId114"/>
    <p:sldId id="1524" r:id="rId115"/>
    <p:sldId id="1459" r:id="rId116"/>
    <p:sldId id="1526" r:id="rId117"/>
    <p:sldId id="1528" r:id="rId118"/>
    <p:sldId id="1523" r:id="rId119"/>
    <p:sldId id="1639" r:id="rId120"/>
    <p:sldId id="1541" r:id="rId121"/>
    <p:sldId id="1126" r:id="rId122"/>
    <p:sldId id="1078" r:id="rId123"/>
    <p:sldId id="1075" r:id="rId124"/>
    <p:sldId id="1123" r:id="rId125"/>
    <p:sldId id="1235" r:id="rId126"/>
    <p:sldId id="1233" r:id="rId127"/>
    <p:sldId id="1232" r:id="rId128"/>
    <p:sldId id="1538" r:id="rId129"/>
    <p:sldId id="1539" r:id="rId130"/>
    <p:sldId id="1638" r:id="rId131"/>
    <p:sldId id="1543" r:id="rId132"/>
    <p:sldId id="1544" r:id="rId133"/>
    <p:sldId id="1587" r:id="rId134"/>
    <p:sldId id="1640" r:id="rId135"/>
    <p:sldId id="1641" r:id="rId136"/>
    <p:sldId id="1642" r:id="rId137"/>
    <p:sldId id="1643" r:id="rId138"/>
    <p:sldId id="1493" r:id="rId139"/>
    <p:sldId id="1550" r:id="rId140"/>
    <p:sldId id="1644" r:id="rId141"/>
    <p:sldId id="1234" r:id="rId142"/>
    <p:sldId id="1015" r:id="rId143"/>
    <p:sldId id="1016" r:id="rId144"/>
    <p:sldId id="1551" r:id="rId145"/>
    <p:sldId id="1600" r:id="rId146"/>
    <p:sldId id="1658" r:id="rId147"/>
    <p:sldId id="1661" r:id="rId148"/>
    <p:sldId id="1664" r:id="rId149"/>
    <p:sldId id="1663" r:id="rId150"/>
    <p:sldId id="1665" r:id="rId15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8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64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category/168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y7g6dKncO-I" TargetMode="External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learn.adafruit.com/debouncer-library-python-circuitpython-buttons-sensors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%C3%B3%C3%B0i_and_Magni" TargetMode="Externa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3" Type="http://schemas.openxmlformats.org/officeDocument/2006/relationships/image" Target="../media/image1010.png"/><Relationship Id="rId7" Type="http://schemas.openxmlformats.org/officeDocument/2006/relationships/image" Target="../media/image156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11" Type="http://schemas.openxmlformats.org/officeDocument/2006/relationships/image" Target="../media/image1880.png"/><Relationship Id="rId5" Type="http://schemas.openxmlformats.org/officeDocument/2006/relationships/image" Target="../media/image1220.png"/><Relationship Id="rId10" Type="http://schemas.openxmlformats.org/officeDocument/2006/relationships/image" Target="../media/image1750.png"/><Relationship Id="rId4" Type="http://schemas.openxmlformats.org/officeDocument/2006/relationships/image" Target="../media/image1150.png"/><Relationship Id="rId9" Type="http://schemas.openxmlformats.org/officeDocument/2006/relationships/image" Target="../media/image160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3" Type="http://schemas.openxmlformats.org/officeDocument/2006/relationships/image" Target="../media/image2020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880.png"/><Relationship Id="rId5" Type="http://schemas.openxmlformats.org/officeDocument/2006/relationships/image" Target="../media/image220.png"/><Relationship Id="rId10" Type="http://schemas.openxmlformats.org/officeDocument/2006/relationships/image" Target="../media/image1750.png"/><Relationship Id="rId4" Type="http://schemas.openxmlformats.org/officeDocument/2006/relationships/image" Target="../media/image216.png"/><Relationship Id="rId9" Type="http://schemas.openxmlformats.org/officeDocument/2006/relationships/image" Target="../media/image16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650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173.png"/><Relationship Id="rId4" Type="http://schemas.openxmlformats.org/officeDocument/2006/relationships/image" Target="../media/image172.jpe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hyperlink" Target="https://apps.microsoft.com/detail/9NBLGGH4NNS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hyperlink" Target="https://github.com/PowerShell/PowerShell/releases" TargetMode="External"/><Relationship Id="rId4" Type="http://schemas.openxmlformats.org/officeDocument/2006/relationships/hyperlink" Target="https://apps.microsoft.com/detail/9N0DX20HK701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hyperlink" Target="https://git-scm.com/install/window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stral.sh/uv/getting-started/installation/#__tabbed_1_2" TargetMode="External"/><Relationship Id="rId4" Type="http://schemas.openxmlformats.org/officeDocument/2006/relationships/hyperlink" Target="https://docs.astral.sh/uv/getting-start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bnl.gov/newsroom/news.php?a=2130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education/programs/program.php?q=188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-V7dFbYrk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biersach/cse10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package-manager/winge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Homebrew/brew/releases/download/5.0.8/Homebrew-5.0.8.pk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al.sh/uv/getting-started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iersach/scicomp101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controller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com/documentation/microcontrollers/silicon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adafruit.com/product/552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5905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python.org/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circuitpython.org/blinka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circuitpython.org/blinka/raspberry_pi_pic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learn.adafruit.com/circuitpython-libraries-on-micropython-using-the-raspberry-pi-pico/running-circuitpython-code-without-circuitpytho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4482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002H7AIG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https://www.adafruit.com/product/538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90.png"/><Relationship Id="rId7" Type="http://schemas.openxmlformats.org/officeDocument/2006/relationships/image" Target="../media/image93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NULL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0.png"/><Relationship Id="rId5" Type="http://schemas.openxmlformats.org/officeDocument/2006/relationships/image" Target="../media/image230.png"/><Relationship Id="rId4" Type="http://schemas.openxmlformats.org/officeDocument/2006/relationships/image" Target="../media/image10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sparkfun.com/products/18340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KGXTVBR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01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CircuitPython, GPIO, NeoPixels, RC Circuit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is quickly becoming one of the </a:t>
            </a:r>
            <a:r>
              <a:rPr lang="en-US" sz="2400" b="1" dirty="0">
                <a:solidFill>
                  <a:srgbClr val="0070C0"/>
                </a:solidFill>
              </a:rPr>
              <a:t>most heavily used languages </a:t>
            </a:r>
            <a:r>
              <a:rPr lang="en-US" sz="2400" dirty="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runs on all major modern </a:t>
            </a:r>
            <a:r>
              <a:rPr lang="en-US" sz="2400" b="1" dirty="0">
                <a:solidFill>
                  <a:srgbClr val="FF0000"/>
                </a:solidFill>
              </a:rPr>
              <a:t>operating systems</a:t>
            </a:r>
            <a:r>
              <a:rPr lang="en-US" sz="2400" dirty="0"/>
              <a:t> and is completely free and open-source (not vendor-controlled)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makes it easy for your code to directly integrate with a large spectrum of available 3</a:t>
            </a:r>
            <a:r>
              <a:rPr lang="en-US" sz="2400" baseline="30000" dirty="0"/>
              <a:t>rd</a:t>
            </a:r>
            <a:r>
              <a:rPr lang="en-US" sz="2400" dirty="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code runs </a:t>
            </a:r>
            <a:r>
              <a:rPr lang="en-US" sz="2400" b="1" dirty="0"/>
              <a:t>consistently</a:t>
            </a:r>
            <a:r>
              <a:rPr lang="en-US" sz="2400" dirty="0"/>
              <a:t> on different platforms and </a:t>
            </a:r>
            <a:r>
              <a:rPr lang="en-US" sz="2400" u="sng" dirty="0"/>
              <a:t>scales</a:t>
            </a:r>
            <a:r>
              <a:rPr lang="en-US" sz="2400" dirty="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200,000+ free/open-source packages are readily available!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</a:t>
            </a:r>
            <a:r>
              <a:rPr lang="en-US" sz="2400" b="1" dirty="0"/>
              <a:t>dim</a:t>
            </a:r>
            <a:r>
              <a:rPr lang="en-US" sz="2400" dirty="0"/>
              <a:t> an LED, we need to provide a </a:t>
            </a:r>
            <a:r>
              <a:rPr lang="en-US" sz="2400" b="1" i="1" dirty="0">
                <a:solidFill>
                  <a:srgbClr val="7030A0"/>
                </a:solidFill>
              </a:rPr>
              <a:t>variable</a:t>
            </a:r>
            <a:r>
              <a:rPr lang="en-US" sz="2400" dirty="0"/>
              <a:t> voltage to the diode between </a:t>
            </a:r>
            <a:r>
              <a:rPr lang="en-US" sz="2400" b="1" dirty="0">
                <a:solidFill>
                  <a:srgbClr val="0070C0"/>
                </a:solidFill>
              </a:rPr>
              <a:t>0V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3.3V</a:t>
            </a:r>
          </a:p>
          <a:p>
            <a:r>
              <a:rPr lang="en-US" sz="2400" dirty="0"/>
              <a:t>An RP2040 microcontroller can output only a fixed 3.3V</a:t>
            </a:r>
          </a:p>
          <a:p>
            <a:r>
              <a:rPr lang="en-US" sz="2400" dirty="0"/>
              <a:t>However, we can simulate a variable </a:t>
            </a:r>
            <a:r>
              <a:rPr lang="en-US" sz="2400" b="1" dirty="0"/>
              <a:t>output</a:t>
            </a:r>
            <a:r>
              <a:rPr lang="en-US" sz="2400" dirty="0"/>
              <a:t> voltage by using </a:t>
            </a:r>
            <a:r>
              <a:rPr lang="en-US" sz="2400" b="1" dirty="0">
                <a:solidFill>
                  <a:srgbClr val="7030A0"/>
                </a:solidFill>
              </a:rPr>
              <a:t>pulse width modulation (PWM)</a:t>
            </a:r>
          </a:p>
          <a:p>
            <a:r>
              <a:rPr lang="en-US" sz="2400" dirty="0"/>
              <a:t>PWM turns a GPIO output pin </a:t>
            </a:r>
            <a:r>
              <a:rPr lang="en-US" sz="2400" b="1" dirty="0">
                <a:solidFill>
                  <a:srgbClr val="FF0000"/>
                </a:solidFill>
              </a:rPr>
              <a:t>quickly on and off</a:t>
            </a:r>
            <a:r>
              <a:rPr lang="en-US" sz="2400" dirty="0"/>
              <a:t>, and the resulting </a:t>
            </a:r>
            <a:r>
              <a:rPr lang="en-US" sz="2400" b="1" i="1" dirty="0">
                <a:solidFill>
                  <a:srgbClr val="00B050"/>
                </a:solidFill>
              </a:rPr>
              <a:t>average</a:t>
            </a:r>
            <a:r>
              <a:rPr lang="en-US" sz="2400" dirty="0"/>
              <a:t> voltage (over some unit of time) is what appears to drive the attached component</a:t>
            </a:r>
          </a:p>
          <a:p>
            <a:r>
              <a:rPr lang="en-US" sz="2400" dirty="0"/>
              <a:t>The ratio of time the GPIO pin is High vs. Low (</a:t>
            </a:r>
            <a:r>
              <a:rPr lang="en-US" sz="2400" b="1" dirty="0"/>
              <a:t>the duty cycle</a:t>
            </a:r>
            <a:r>
              <a:rPr lang="en-US" sz="2400" dirty="0"/>
              <a:t>) determines the </a:t>
            </a:r>
            <a:r>
              <a:rPr lang="en-US" sz="2400" u="sng" dirty="0"/>
              <a:t>perceived</a:t>
            </a:r>
            <a:r>
              <a:rPr lang="en-US" sz="2400" dirty="0"/>
              <a:t> fractional output 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C92BA-A6B4-2600-2E59-8629303C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09" y="1552771"/>
            <a:ext cx="6428381" cy="273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B1735-8FC3-539E-BED2-7458676B77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09" y="4404775"/>
            <a:ext cx="4118579" cy="23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78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6621-E3E3-21A5-963A-A37E08C66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9542FF-4C7A-8806-D115-2D5D0C5D4A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0A473-72E0-A66F-6CE7-45496F01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03307-8E56-ED0A-60A3-ECAB8270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AEED44-7762-48FC-85FF-6F823399CB17}"/>
              </a:ext>
            </a:extLst>
          </p:cNvPr>
          <p:cNvGrpSpPr/>
          <p:nvPr/>
        </p:nvGrpSpPr>
        <p:grpSpPr>
          <a:xfrm>
            <a:off x="2746377" y="291823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E7B319-9387-60CD-BC53-B5E8195E4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9A623-8B9A-732D-9758-C537A51F0C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9BFD37-368E-B127-5612-2AC38940BDAA}"/>
              </a:ext>
            </a:extLst>
          </p:cNvPr>
          <p:cNvGrpSpPr/>
          <p:nvPr/>
        </p:nvGrpSpPr>
        <p:grpSpPr>
          <a:xfrm>
            <a:off x="7544320" y="376551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DF044-F337-236F-F32E-A0EB356E1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915533-0677-7E71-6957-9465769D8EF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A442D-6ADF-89A9-2E97-42E72A92644B}"/>
              </a:ext>
            </a:extLst>
          </p:cNvPr>
          <p:cNvGrpSpPr/>
          <p:nvPr/>
        </p:nvGrpSpPr>
        <p:grpSpPr>
          <a:xfrm>
            <a:off x="2591519" y="4213748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243757-2CE3-C078-31C6-CB16A37603B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7F0499-E92E-A222-ADA3-DED24D18C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BE56A2-7476-6338-0200-AEECCCD340B5}"/>
              </a:ext>
            </a:extLst>
          </p:cNvPr>
          <p:cNvGrpSpPr/>
          <p:nvPr/>
        </p:nvGrpSpPr>
        <p:grpSpPr>
          <a:xfrm>
            <a:off x="7852821" y="4676933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6BD535-F902-94C3-3710-753F5C6DCC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2E55F1F-D2D2-EB5E-33D6-572023301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871EA-F988-A27F-20A0-1404D0C268D3}"/>
              </a:ext>
            </a:extLst>
          </p:cNvPr>
          <p:cNvGrpSpPr/>
          <p:nvPr/>
        </p:nvGrpSpPr>
        <p:grpSpPr>
          <a:xfrm>
            <a:off x="4611403" y="4900932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09705E-1895-2435-EE38-AC42F9D872F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A0073-C425-14C3-AB05-2F0F5F111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776A37-AB3A-7559-A651-0E2310E2297D}"/>
              </a:ext>
            </a:extLst>
          </p:cNvPr>
          <p:cNvGrpSpPr/>
          <p:nvPr/>
        </p:nvGrpSpPr>
        <p:grpSpPr>
          <a:xfrm>
            <a:off x="5151922" y="5583917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6197E9-AC37-5ADD-8023-79BB812556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4F2EA88-6793-AA91-E243-3F65A470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BFE5EF-E09A-581B-E204-0ADFEE75A2D1}"/>
              </a:ext>
            </a:extLst>
          </p:cNvPr>
          <p:cNvGrpSpPr/>
          <p:nvPr/>
        </p:nvGrpSpPr>
        <p:grpSpPr>
          <a:xfrm>
            <a:off x="4617354" y="581208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D625E0-98C4-7097-0395-226A6F63FB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8094E69-D27C-2E6D-D317-51F41870C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3D88E46-5C69-4321-5428-DE97F4448FCC}"/>
              </a:ext>
            </a:extLst>
          </p:cNvPr>
          <p:cNvSpPr txBox="1"/>
          <p:nvPr/>
        </p:nvSpPr>
        <p:spPr>
          <a:xfrm>
            <a:off x="5229049" y="3997347"/>
            <a:ext cx="207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In Hz, for a full cycle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368E1-C67C-6FFC-7A37-E7AC2152767D}"/>
              </a:ext>
            </a:extLst>
          </p:cNvPr>
          <p:cNvSpPr txBox="1"/>
          <p:nvPr/>
        </p:nvSpPr>
        <p:spPr>
          <a:xfrm>
            <a:off x="5510503" y="4920787"/>
            <a:ext cx="1515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/ 65535 yields </a:t>
            </a:r>
            <a:r>
              <a:rPr lang="en-US" sz="1600" b="1" dirty="0">
                <a:solidFill>
                  <a:srgbClr val="FFFF00"/>
                </a:solidFill>
              </a:rPr>
              <a:t>(0 – 100)%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A0817B-9515-BE7C-8D9E-5D8023413439}"/>
              </a:ext>
            </a:extLst>
          </p:cNvPr>
          <p:cNvSpPr/>
          <p:nvPr/>
        </p:nvSpPr>
        <p:spPr>
          <a:xfrm>
            <a:off x="4116303" y="5643562"/>
            <a:ext cx="894033" cy="2498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A64C-2D57-0AB5-E1E9-2920E5C45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6BCE3F-0BB6-08E6-8393-8D125416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736C3-BA00-2195-B50D-A1ED8946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477DBD-1C5F-190A-3274-5C66521E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FA722-99BE-9DEB-7753-FD56296F2EE0}"/>
              </a:ext>
            </a:extLst>
          </p:cNvPr>
          <p:cNvSpPr txBox="1"/>
          <p:nvPr/>
        </p:nvSpPr>
        <p:spPr>
          <a:xfrm>
            <a:off x="5597394" y="5099913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99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5052-0DCE-6FC2-70D3-7686E0FB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D1FB-5D83-DBDF-E869-3BA2423F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3552-DD1B-76CF-47A2-DCA70306A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Control an Adafruit </a:t>
            </a:r>
            <a:r>
              <a:rPr lang="en-US" sz="2400" b="1" dirty="0"/>
              <a:t>NeoPixel</a:t>
            </a:r>
            <a:r>
              <a:rPr lang="en-US" sz="2400" dirty="0"/>
              <a:t> to emit different </a:t>
            </a:r>
            <a:r>
              <a:rPr lang="en-US" sz="2400" b="1" dirty="0">
                <a:solidFill>
                  <a:srgbClr val="7030A0"/>
                </a:solidFill>
              </a:rPr>
              <a:t>colors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Use a </a:t>
            </a:r>
            <a:r>
              <a:rPr lang="en-US" sz="2400" i="1" dirty="0"/>
              <a:t>debounce</a:t>
            </a:r>
            <a:r>
              <a:rPr lang="en-US" sz="2400" dirty="0"/>
              <a:t> library to simplify avoiding the electrical </a:t>
            </a:r>
            <a:r>
              <a:rPr lang="en-US" sz="2400" b="1" dirty="0">
                <a:solidFill>
                  <a:srgbClr val="FF0000"/>
                </a:solidFill>
              </a:rPr>
              <a:t>noise</a:t>
            </a:r>
            <a:r>
              <a:rPr lang="en-US" sz="2400" dirty="0"/>
              <a:t> (jitter) coming from a low-cost </a:t>
            </a:r>
            <a:r>
              <a:rPr lang="en-US" sz="2400" b="1" dirty="0">
                <a:solidFill>
                  <a:srgbClr val="00B050"/>
                </a:solidFill>
              </a:rPr>
              <a:t>push button</a:t>
            </a:r>
            <a:endParaRPr lang="en-US" sz="2400" i="1" dirty="0"/>
          </a:p>
          <a:p>
            <a:r>
              <a:rPr lang="en-US" sz="2400" dirty="0"/>
              <a:t>Compare and contrast an Analog to Digital Converter (</a:t>
            </a:r>
            <a:r>
              <a:rPr lang="en-US" sz="2400" b="1" dirty="0"/>
              <a:t>ADC</a:t>
            </a:r>
            <a:r>
              <a:rPr lang="en-US" sz="2400" dirty="0"/>
              <a:t>) versus a Digital to Analog Converter (</a:t>
            </a:r>
            <a:r>
              <a:rPr lang="en-US" sz="2400" b="1" dirty="0"/>
              <a:t>DAC</a:t>
            </a:r>
            <a:r>
              <a:rPr lang="en-US" sz="2400" dirty="0"/>
              <a:t>)</a:t>
            </a:r>
          </a:p>
          <a:p>
            <a:r>
              <a:rPr lang="en-US" sz="2400" dirty="0"/>
              <a:t>Understand Kirchhoff's two Circuit Laws (</a:t>
            </a:r>
            <a:r>
              <a:rPr lang="en-US" sz="2400" b="1" dirty="0">
                <a:solidFill>
                  <a:srgbClr val="00B050"/>
                </a:solidFill>
              </a:rPr>
              <a:t>KCL</a:t>
            </a:r>
            <a:r>
              <a:rPr lang="en-US" sz="2400" dirty="0"/>
              <a:t> + </a:t>
            </a:r>
            <a:r>
              <a:rPr lang="en-US" sz="2400" b="1" dirty="0">
                <a:solidFill>
                  <a:srgbClr val="0070C0"/>
                </a:solidFill>
              </a:rPr>
              <a:t>KVL</a:t>
            </a:r>
            <a:r>
              <a:rPr lang="en-US" sz="2400" dirty="0"/>
              <a:t>)</a:t>
            </a:r>
          </a:p>
          <a:p>
            <a:r>
              <a:rPr lang="en-US" sz="2400" dirty="0"/>
              <a:t>Derive and solve a </a:t>
            </a:r>
            <a:r>
              <a:rPr lang="en-US" sz="2400" i="1" dirty="0"/>
              <a:t>differential equatio</a:t>
            </a:r>
            <a:r>
              <a:rPr lang="en-US" sz="2400" dirty="0"/>
              <a:t>n</a:t>
            </a:r>
            <a:r>
              <a:rPr lang="en-US" sz="2400" b="1" dirty="0"/>
              <a:t> </a:t>
            </a:r>
            <a:r>
              <a:rPr lang="en-US" sz="2400" dirty="0"/>
              <a:t>expressing the voltage over time of an </a:t>
            </a:r>
            <a:r>
              <a:rPr lang="en-US" sz="2400" dirty="0">
                <a:solidFill>
                  <a:srgbClr val="FF0000"/>
                </a:solidFill>
              </a:rPr>
              <a:t>RC circuit </a:t>
            </a:r>
            <a:r>
              <a:rPr lang="en-US" sz="2400" dirty="0"/>
              <a:t>as it charges</a:t>
            </a:r>
          </a:p>
          <a:p>
            <a:r>
              <a:rPr lang="en-US" sz="2400" dirty="0"/>
              <a:t>Graph the </a:t>
            </a:r>
            <a:r>
              <a:rPr lang="en-US" sz="2400" b="1" dirty="0"/>
              <a:t>circuit response</a:t>
            </a:r>
            <a:r>
              <a:rPr lang="en-US" sz="2400" dirty="0"/>
              <a:t> of a resistor and a capacitor connected </a:t>
            </a:r>
            <a:r>
              <a:rPr lang="en-US" sz="2400" u="sng" dirty="0"/>
              <a:t>in series</a:t>
            </a:r>
            <a:r>
              <a:rPr lang="en-US" sz="2400" dirty="0"/>
              <a:t> to compare the </a:t>
            </a:r>
            <a:r>
              <a:rPr lang="en-US" sz="2400" b="1" dirty="0">
                <a:solidFill>
                  <a:srgbClr val="7030A0"/>
                </a:solidFill>
              </a:rPr>
              <a:t>theoretical vs. actual</a:t>
            </a:r>
            <a:r>
              <a:rPr lang="en-US" sz="2400" dirty="0"/>
              <a:t> voltage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58C8C-E639-E176-F727-6CE0E5AB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598CB-D8F8-2D33-B277-19D2A18E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D11A-A3FA-484B-4FBD-573F2A1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made </a:t>
            </a:r>
            <a:r>
              <a:rPr lang="en-US" sz="3200" b="1" dirty="0">
                <a:latin typeface="+mn-lt"/>
              </a:rPr>
              <a:t>NeoPixels</a:t>
            </a:r>
            <a:r>
              <a:rPr lang="en-US" sz="3200" dirty="0">
                <a:latin typeface="+mn-lt"/>
              </a:rPr>
              <a:t> fun!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16F5-CD0F-EF79-0CE4-A0A9C67CD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2007, the </a:t>
            </a:r>
            <a:r>
              <a:rPr lang="en-US" sz="2400" b="1" dirty="0"/>
              <a:t>WorldSemi</a:t>
            </a:r>
            <a:r>
              <a:rPr lang="en-US" sz="2400" dirty="0"/>
              <a:t> company created the WS2812-compatible family of </a:t>
            </a:r>
            <a:r>
              <a:rPr lang="en-US" sz="2400" u="sng" dirty="0"/>
              <a:t>addressable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color</a:t>
            </a:r>
            <a:r>
              <a:rPr lang="en-US" sz="2400" dirty="0"/>
              <a:t> LEDs</a:t>
            </a:r>
          </a:p>
          <a:p>
            <a:r>
              <a:rPr lang="en-US" sz="2400" dirty="0"/>
              <a:t>In </a:t>
            </a:r>
            <a:r>
              <a:rPr lang="en-US" sz="2400" b="1" dirty="0">
                <a:solidFill>
                  <a:srgbClr val="7030A0"/>
                </a:solidFill>
              </a:rPr>
              <a:t>2013</a:t>
            </a:r>
            <a:r>
              <a:rPr lang="en-US" sz="2400" dirty="0"/>
              <a:t>, Limor Fried (founder of </a:t>
            </a:r>
            <a:r>
              <a:rPr lang="en-US" sz="2400" b="1" dirty="0">
                <a:solidFill>
                  <a:srgbClr val="00B050"/>
                </a:solidFill>
              </a:rPr>
              <a:t>Adafruit</a:t>
            </a:r>
            <a:r>
              <a:rPr lang="en-US" sz="2400" dirty="0"/>
              <a:t>, also goes by Ladyada) branded these RGB LEDs as </a:t>
            </a:r>
            <a:r>
              <a:rPr lang="en-US" sz="2400" b="1" dirty="0"/>
              <a:t>NeoPixels</a:t>
            </a:r>
            <a:r>
              <a:rPr lang="en-US" sz="2400" dirty="0"/>
              <a:t> and provided extensive documentation, libraries, and support for these LEDs, making them a staple in the maker and DIY electronics community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BE57-0747-B78D-21A2-0C4C25E2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688D1-93B4-554D-DF82-43594A631B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72" y="4436555"/>
            <a:ext cx="7269858" cy="2366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DEBA8-6AD2-BFDC-590A-6C05551AB758}"/>
              </a:ext>
            </a:extLst>
          </p:cNvPr>
          <p:cNvSpPr txBox="1"/>
          <p:nvPr/>
        </p:nvSpPr>
        <p:spPr>
          <a:xfrm>
            <a:off x="2233101" y="13213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https://www.adafruit.com/category/168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6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45A77-5FEF-4198-8343-015755EA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ED9F-3887-2B1E-426F-FEEB454D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EC7C-CDE9-C2C7-9E61-7779DB35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D3CD0-D3A6-67D4-5D74-3BF5B119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3A71B-0ED7-E4F5-531B-BAD860C50520}"/>
              </a:ext>
            </a:extLst>
          </p:cNvPr>
          <p:cNvSpPr/>
          <p:nvPr/>
        </p:nvSpPr>
        <p:spPr>
          <a:xfrm>
            <a:off x="554663" y="2914064"/>
            <a:ext cx="8051926" cy="733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F3F1D-3506-203F-47C8-1DCE2E87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FB2810-FD07-E944-138D-364F95C5B7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CF72E-B17F-27A4-CAC8-EC94F80B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0EFE-19BD-4AE1-C797-117C35A5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725A1-2A3B-1215-D39D-8D4B87B3C4C2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7BECD-BE9D-38D7-7F4E-DC3C2943F86A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0102111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F54F-8800-49C4-08C4-2C266D2D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6BF11-7049-7BF1-31D2-A05E255AC6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BC1BE-8102-E596-DF20-FDFB5C67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ACB1-C492-1C1B-40B7-9E15E2B3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F9768B-9DE3-4CA4-4193-4FC194AD1E43}"/>
              </a:ext>
            </a:extLst>
          </p:cNvPr>
          <p:cNvCxnSpPr>
            <a:cxnSpLocks/>
          </p:cNvCxnSpPr>
          <p:nvPr/>
        </p:nvCxnSpPr>
        <p:spPr>
          <a:xfrm flipV="1">
            <a:off x="3345959" y="2193557"/>
            <a:ext cx="804578" cy="6628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973A31-F6AE-8256-4ABF-71B958771570}"/>
              </a:ext>
            </a:extLst>
          </p:cNvPr>
          <p:cNvCxnSpPr>
            <a:cxnSpLocks/>
          </p:cNvCxnSpPr>
          <p:nvPr/>
        </p:nvCxnSpPr>
        <p:spPr>
          <a:xfrm>
            <a:off x="4139202" y="2213327"/>
            <a:ext cx="549932" cy="924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3CE9B4-307B-4C7C-6F85-A1FA340D103B}"/>
              </a:ext>
            </a:extLst>
          </p:cNvPr>
          <p:cNvCxnSpPr>
            <a:cxnSpLocks/>
          </p:cNvCxnSpPr>
          <p:nvPr/>
        </p:nvCxnSpPr>
        <p:spPr>
          <a:xfrm>
            <a:off x="4682560" y="2302667"/>
            <a:ext cx="0" cy="10215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90E58F-D6A4-EF2D-9AF4-0FDE4F768721}"/>
              </a:ext>
            </a:extLst>
          </p:cNvPr>
          <p:cNvCxnSpPr>
            <a:cxnSpLocks/>
          </p:cNvCxnSpPr>
          <p:nvPr/>
        </p:nvCxnSpPr>
        <p:spPr>
          <a:xfrm>
            <a:off x="4700469" y="3302318"/>
            <a:ext cx="513879" cy="906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E8CB9E-6F9E-F184-7249-B1E1F6201826}"/>
              </a:ext>
            </a:extLst>
          </p:cNvPr>
          <p:cNvCxnSpPr>
            <a:cxnSpLocks/>
          </p:cNvCxnSpPr>
          <p:nvPr/>
        </p:nvCxnSpPr>
        <p:spPr>
          <a:xfrm>
            <a:off x="5286708" y="3390899"/>
            <a:ext cx="38784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6F1791-6F7A-95D6-60B5-83A3A93FBEB7}"/>
              </a:ext>
            </a:extLst>
          </p:cNvPr>
          <p:cNvCxnSpPr>
            <a:cxnSpLocks/>
          </p:cNvCxnSpPr>
          <p:nvPr/>
        </p:nvCxnSpPr>
        <p:spPr>
          <a:xfrm flipH="1">
            <a:off x="5186363" y="3530080"/>
            <a:ext cx="50165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86E0D-BF54-CA7D-A27C-D8A532DFD3F4}"/>
              </a:ext>
            </a:extLst>
          </p:cNvPr>
          <p:cNvCxnSpPr>
            <a:cxnSpLocks/>
          </p:cNvCxnSpPr>
          <p:nvPr/>
        </p:nvCxnSpPr>
        <p:spPr>
          <a:xfrm flipH="1" flipV="1">
            <a:off x="4795838" y="3433584"/>
            <a:ext cx="441369" cy="9411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43E4A9-E8FB-EDE6-D982-362FBEF81C19}"/>
              </a:ext>
            </a:extLst>
          </p:cNvPr>
          <p:cNvCxnSpPr>
            <a:cxnSpLocks/>
          </p:cNvCxnSpPr>
          <p:nvPr/>
        </p:nvCxnSpPr>
        <p:spPr>
          <a:xfrm flipV="1">
            <a:off x="4819650" y="2082800"/>
            <a:ext cx="0" cy="1346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DBF8E65-E0FD-BF96-79E9-DD3D121FE21B}"/>
              </a:ext>
            </a:extLst>
          </p:cNvPr>
          <p:cNvCxnSpPr>
            <a:cxnSpLocks/>
          </p:cNvCxnSpPr>
          <p:nvPr/>
        </p:nvCxnSpPr>
        <p:spPr>
          <a:xfrm flipH="1" flipV="1">
            <a:off x="4055521" y="1692709"/>
            <a:ext cx="789039" cy="48967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28DC2B-51BC-D750-F2B7-3E4C420E901A}"/>
              </a:ext>
            </a:extLst>
          </p:cNvPr>
          <p:cNvCxnSpPr>
            <a:cxnSpLocks/>
          </p:cNvCxnSpPr>
          <p:nvPr/>
        </p:nvCxnSpPr>
        <p:spPr>
          <a:xfrm flipH="1">
            <a:off x="3316344" y="1690689"/>
            <a:ext cx="778373" cy="91930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F75689-2879-AADE-D1A1-7A7A597368F7}"/>
              </a:ext>
            </a:extLst>
          </p:cNvPr>
          <p:cNvCxnSpPr>
            <a:cxnSpLocks/>
          </p:cNvCxnSpPr>
          <p:nvPr/>
        </p:nvCxnSpPr>
        <p:spPr>
          <a:xfrm>
            <a:off x="3318904" y="3855241"/>
            <a:ext cx="911684" cy="370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A1FC8DC-1F60-9377-757C-8878E734CE07}"/>
              </a:ext>
            </a:extLst>
          </p:cNvPr>
          <p:cNvCxnSpPr>
            <a:cxnSpLocks/>
          </p:cNvCxnSpPr>
          <p:nvPr/>
        </p:nvCxnSpPr>
        <p:spPr>
          <a:xfrm flipV="1">
            <a:off x="4212095" y="3651304"/>
            <a:ext cx="1072232" cy="55124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DDDECD7-B982-3D0B-A1F4-2819F03A1128}"/>
              </a:ext>
            </a:extLst>
          </p:cNvPr>
          <p:cNvCxnSpPr>
            <a:cxnSpLocks/>
          </p:cNvCxnSpPr>
          <p:nvPr/>
        </p:nvCxnSpPr>
        <p:spPr>
          <a:xfrm>
            <a:off x="5241969" y="3667125"/>
            <a:ext cx="4773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peech Bubble: Rectangle with Corners Rounded 66">
            <a:extLst>
              <a:ext uri="{FF2B5EF4-FFF2-40B4-BE49-F238E27FC236}">
                <a16:creationId xmlns:a16="http://schemas.microsoft.com/office/drawing/2014/main" id="{82258423-81A1-CB6A-229B-FE77CBED4BC3}"/>
              </a:ext>
            </a:extLst>
          </p:cNvPr>
          <p:cNvSpPr/>
          <p:nvPr/>
        </p:nvSpPr>
        <p:spPr>
          <a:xfrm>
            <a:off x="5214348" y="4563786"/>
            <a:ext cx="2057399" cy="882100"/>
          </a:xfrm>
          <a:prstGeom prst="wedgeRoundRectCallout">
            <a:avLst>
              <a:gd name="adj1" fmla="val -66747"/>
              <a:gd name="adj2" fmla="val -12424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</a:t>
            </a:r>
            <a:r>
              <a:rPr lang="en-US" b="1" dirty="0"/>
              <a:t>one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control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wire</a:t>
            </a:r>
            <a:r>
              <a:rPr lang="en-US" dirty="0"/>
              <a:t> is required!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44929-C4B5-326A-CE0F-C10FD2C8EAC5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99007-D4C2-8F06-5AA4-BED85921C384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451486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3A79-FFBF-9970-DD92-A1058DC0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4E337-831A-3BB8-AB02-56EBDA2F29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3ABE9-CA7E-02BB-AA24-D23C60F7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83E717-DE57-62F6-1BC2-E051F6A5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8D315-9A58-F6F9-3503-8B0F40EA96EC}"/>
              </a:ext>
            </a:extLst>
          </p:cNvPr>
          <p:cNvGrpSpPr/>
          <p:nvPr/>
        </p:nvGrpSpPr>
        <p:grpSpPr>
          <a:xfrm>
            <a:off x="3881776" y="127133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1B66CD-008B-E29C-AD82-1C267AE19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F54F2F-11EF-59D1-86F3-C422544BC0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0937FE-9425-B5E6-DBEE-C5A423812F53}"/>
              </a:ext>
            </a:extLst>
          </p:cNvPr>
          <p:cNvGrpSpPr/>
          <p:nvPr/>
        </p:nvGrpSpPr>
        <p:grpSpPr>
          <a:xfrm>
            <a:off x="5643565" y="215306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FA357E-173A-87B8-9E6B-B2E0FB43C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A6CE61-463F-C880-8347-A783D088896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0199C7-B096-4203-39E5-82E6D002C1E7}"/>
              </a:ext>
            </a:extLst>
          </p:cNvPr>
          <p:cNvGrpSpPr/>
          <p:nvPr/>
        </p:nvGrpSpPr>
        <p:grpSpPr>
          <a:xfrm>
            <a:off x="3470505" y="3234537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51614E-83B1-E322-5CA2-155CADF11BD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F3B7F3-E058-A6C9-15C6-D40317AAA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695FD-D718-9D36-3505-3B524542F31E}"/>
              </a:ext>
            </a:extLst>
          </p:cNvPr>
          <p:cNvGrpSpPr/>
          <p:nvPr/>
        </p:nvGrpSpPr>
        <p:grpSpPr>
          <a:xfrm>
            <a:off x="7174929" y="388537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E5D9DD-A2E2-9F6A-2053-D83D003AD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B245CB-F83B-9E2A-82DE-05A01D20B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1622B7-F265-E310-571A-99ADF67085E4}"/>
              </a:ext>
            </a:extLst>
          </p:cNvPr>
          <p:cNvGrpSpPr/>
          <p:nvPr/>
        </p:nvGrpSpPr>
        <p:grpSpPr>
          <a:xfrm>
            <a:off x="3985063" y="4525029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F9E2F6-5A03-74D8-7FE8-FA02D43ADF4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09C0BB-3E95-3483-87EB-16F1213CE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B4EB27-3911-ACB8-F25B-EC2D150B74CA}"/>
              </a:ext>
            </a:extLst>
          </p:cNvPr>
          <p:cNvGrpSpPr/>
          <p:nvPr/>
        </p:nvGrpSpPr>
        <p:grpSpPr>
          <a:xfrm>
            <a:off x="6978680" y="5178130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BDB7EA-616B-3AF8-6F04-2BD49E93052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BA1C2A-F0AE-F0D9-D9B2-C58A65A72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FCD33-B0DD-9D40-2540-EA2329359CD4}"/>
              </a:ext>
            </a:extLst>
          </p:cNvPr>
          <p:cNvGrpSpPr/>
          <p:nvPr/>
        </p:nvGrpSpPr>
        <p:grpSpPr>
          <a:xfrm>
            <a:off x="3634085" y="5397997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745566-F9CD-C1E6-FAAC-57C3600BD64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F74C22-3A28-52C8-AAB3-C0471AF83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9E49E-B4A0-D119-1DC4-5DAC025AC987}"/>
              </a:ext>
            </a:extLst>
          </p:cNvPr>
          <p:cNvGrpSpPr/>
          <p:nvPr/>
        </p:nvGrpSpPr>
        <p:grpSpPr>
          <a:xfrm>
            <a:off x="7135295" y="560927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01B1DB-D954-4D0C-B4E2-D600172144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0AE03CC-5197-EBF7-D8B8-ED79DBEDA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E28C65-596F-BF04-DED1-B2EF55B6048E}"/>
              </a:ext>
            </a:extLst>
          </p:cNvPr>
          <p:cNvGrpSpPr/>
          <p:nvPr/>
        </p:nvGrpSpPr>
        <p:grpSpPr>
          <a:xfrm>
            <a:off x="3071037" y="4966934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D55232-CDAC-B05D-DAF0-BC1156BCFFC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97CF6E6-7564-B8B9-B17D-FCE6164A67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49D24D-9DCE-3C44-D817-0B90116E9EBA}"/>
              </a:ext>
            </a:extLst>
          </p:cNvPr>
          <p:cNvGrpSpPr/>
          <p:nvPr/>
        </p:nvGrpSpPr>
        <p:grpSpPr>
          <a:xfrm>
            <a:off x="7023305" y="6051965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6DE6D2-41ED-DC6B-1EF5-FFB8D54027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302212-EC13-610F-B279-6551D753F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151CC1C-A3F3-2E72-E0BB-EE07F5973F30}"/>
              </a:ext>
            </a:extLst>
          </p:cNvPr>
          <p:cNvSpPr/>
          <p:nvPr/>
        </p:nvSpPr>
        <p:spPr>
          <a:xfrm>
            <a:off x="4361486" y="3973766"/>
            <a:ext cx="94375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F75C7-2A63-1113-6E4C-CF455AC8B20A}"/>
              </a:ext>
            </a:extLst>
          </p:cNvPr>
          <p:cNvSpPr/>
          <p:nvPr/>
        </p:nvSpPr>
        <p:spPr>
          <a:xfrm>
            <a:off x="5418480" y="3968546"/>
            <a:ext cx="15126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C9FE00-BC81-8DD9-3AD3-9C464744F774}"/>
              </a:ext>
            </a:extLst>
          </p:cNvPr>
          <p:cNvSpPr/>
          <p:nvPr/>
        </p:nvSpPr>
        <p:spPr>
          <a:xfrm>
            <a:off x="5703890" y="3982376"/>
            <a:ext cx="1430335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5662" y="3642377"/>
            <a:ext cx="4758997" cy="267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82" y="1697649"/>
            <a:ext cx="2193071" cy="3593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463865" y="5520347"/>
            <a:ext cx="26081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sym typeface="Calibri"/>
                <a:hlinkClick r:id="rId5"/>
              </a:rPr>
              <a:t>YouTube - Jonsey Reports</a:t>
            </a:r>
            <a:endParaRPr dirty="0">
              <a:solidFill>
                <a:srgbClr val="0070C0"/>
              </a:solidFill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5662" y="1580417"/>
            <a:ext cx="3053646" cy="17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1444" y="1505007"/>
            <a:ext cx="1908925" cy="169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4F5EF-9501-4472-8A55-EE464BAF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52C1-4B57-DFC7-D234-491F9004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E5CDD-F387-484B-9485-F72F45C7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 descr="A circuit board with wires">
            <a:extLst>
              <a:ext uri="{FF2B5EF4-FFF2-40B4-BE49-F238E27FC236}">
                <a16:creationId xmlns:a16="http://schemas.microsoft.com/office/drawing/2014/main" id="{CFD8AF02-C104-EBB9-BC86-FB38E5A9C4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271" y="1589758"/>
            <a:ext cx="6355457" cy="476659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661D3A0-3C81-781E-3F9E-E9A229C37FC0}"/>
              </a:ext>
            </a:extLst>
          </p:cNvPr>
          <p:cNvSpPr/>
          <p:nvPr/>
        </p:nvSpPr>
        <p:spPr>
          <a:xfrm>
            <a:off x="2828450" y="1981758"/>
            <a:ext cx="1866585" cy="1184369"/>
          </a:xfrm>
          <a:prstGeom prst="wedgeRoundRectCallout">
            <a:avLst>
              <a:gd name="adj1" fmla="val -47098"/>
              <a:gd name="adj2" fmla="val -731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656AFA-6965-A5E1-9334-90F0271C9D82}"/>
              </a:ext>
            </a:extLst>
          </p:cNvPr>
          <p:cNvSpPr/>
          <p:nvPr/>
        </p:nvSpPr>
        <p:spPr>
          <a:xfrm>
            <a:off x="2914778" y="2107904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B909-6515-0DFD-BF1E-D4F37922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03CC9B-CCE3-7088-44DF-E9A42082C0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2D4A4-BF18-4DA6-55B4-194B342C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29718A-E54F-95EA-3E94-18254259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946E3-8EE4-3EDA-EE53-C1B563620E0C}"/>
              </a:ext>
            </a:extLst>
          </p:cNvPr>
          <p:cNvSpPr txBox="1"/>
          <p:nvPr/>
        </p:nvSpPr>
        <p:spPr>
          <a:xfrm>
            <a:off x="5012882" y="2593902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Check out the NeoPixel on your Board 01</a:t>
            </a:r>
          </a:p>
        </p:txBody>
      </p:sp>
    </p:spTree>
    <p:extLst>
      <p:ext uri="{BB962C8B-B14F-4D97-AF65-F5344CB8AC3E}">
        <p14:creationId xmlns:p14="http://schemas.microsoft.com/office/powerpoint/2010/main" val="34620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ECE-CF08-5CA2-EAD6-8837D6C32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F0F0-8589-B12A-2045-12BACA03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15346-7036-1E71-8322-54ED1773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F345-3E4D-9B70-0B9D-E42EB74F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74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8D78D-AE6F-4EEB-E7E0-C9F36DED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9EFD68-F076-4AD8-6826-B98E793CF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076" y="1587190"/>
            <a:ext cx="5835849" cy="4874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0A31E-4CC1-EC32-9770-5CA20A79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C738B-062B-9433-6422-18116627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BCC45-FAC3-7812-F860-FD489F0A5681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Blue to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(GP)IO20</a:t>
            </a:r>
            <a:r>
              <a:rPr lang="en-US" dirty="0">
                <a:solidFill>
                  <a:srgbClr val="0070C0"/>
                </a:solidFill>
              </a:rPr>
              <a:t> pin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6C039E-5C78-2CEF-1131-808782545526}"/>
              </a:ext>
            </a:extLst>
          </p:cNvPr>
          <p:cNvCxnSpPr>
            <a:cxnSpLocks/>
          </p:cNvCxnSpPr>
          <p:nvPr/>
        </p:nvCxnSpPr>
        <p:spPr>
          <a:xfrm>
            <a:off x="4813825" y="2131080"/>
            <a:ext cx="0" cy="255427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8C52F9-71AF-7AD6-786D-A26994992042}"/>
              </a:ext>
            </a:extLst>
          </p:cNvPr>
          <p:cNvCxnSpPr>
            <a:cxnSpLocks/>
          </p:cNvCxnSpPr>
          <p:nvPr/>
        </p:nvCxnSpPr>
        <p:spPr>
          <a:xfrm>
            <a:off x="5327702" y="4624899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544C15-37D8-719D-5BC4-69E542AAFC96}"/>
              </a:ext>
            </a:extLst>
          </p:cNvPr>
          <p:cNvCxnSpPr>
            <a:cxnSpLocks/>
          </p:cNvCxnSpPr>
          <p:nvPr/>
        </p:nvCxnSpPr>
        <p:spPr>
          <a:xfrm flipH="1">
            <a:off x="5315796" y="4344050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E312E31-3D67-FEFA-18B6-50418C66AC0C}"/>
              </a:ext>
            </a:extLst>
          </p:cNvPr>
          <p:cNvSpPr/>
          <p:nvPr/>
        </p:nvSpPr>
        <p:spPr>
          <a:xfrm>
            <a:off x="5592197" y="5142482"/>
            <a:ext cx="2629846" cy="865353"/>
          </a:xfrm>
          <a:prstGeom prst="wedgeRoundRectCallout">
            <a:avLst>
              <a:gd name="adj1" fmla="val -47501"/>
              <a:gd name="adj2" fmla="val -1374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code will set</a:t>
            </a:r>
          </a:p>
          <a:p>
            <a:pPr algn="ctr"/>
            <a:r>
              <a:rPr lang="en-US" dirty="0"/>
              <a:t>GPIO Pin #20</a:t>
            </a:r>
          </a:p>
          <a:p>
            <a:pPr algn="ctr"/>
            <a:r>
              <a:rPr lang="en-US" dirty="0"/>
              <a:t>to be in a </a:t>
            </a:r>
            <a:r>
              <a:rPr lang="en-US" b="1" dirty="0"/>
              <a:t>PULL-UP</a:t>
            </a:r>
            <a:r>
              <a:rPr lang="en-US" dirty="0"/>
              <a:t> mode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6017803-4E66-3811-4F54-531DFDE45849}"/>
              </a:ext>
            </a:extLst>
          </p:cNvPr>
          <p:cNvSpPr/>
          <p:nvPr/>
        </p:nvSpPr>
        <p:spPr>
          <a:xfrm>
            <a:off x="6743043" y="3159300"/>
            <a:ext cx="2052490" cy="865353"/>
          </a:xfrm>
          <a:prstGeom prst="wedgeRoundRectCallout">
            <a:avLst>
              <a:gd name="adj1" fmla="val -82479"/>
              <a:gd name="adj2" fmla="val 10096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button is NORMALLY </a:t>
            </a:r>
            <a:r>
              <a:rPr lang="en-US" b="1" dirty="0"/>
              <a:t>OPEN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11196E-34D8-8437-6A13-AB3FABC3AE86}"/>
              </a:ext>
            </a:extLst>
          </p:cNvPr>
          <p:cNvCxnSpPr/>
          <p:nvPr/>
        </p:nvCxnSpPr>
        <p:spPr>
          <a:xfrm>
            <a:off x="5897584" y="4344050"/>
            <a:ext cx="0" cy="280849"/>
          </a:xfrm>
          <a:prstGeom prst="straightConnector1">
            <a:avLst/>
          </a:prstGeom>
          <a:ln w="19050">
            <a:solidFill>
              <a:srgbClr val="7030A0"/>
            </a:solidFill>
            <a:headEnd type="arrow" w="med" len="med"/>
            <a:tailEnd type="arrow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D6528CAF-9D62-1CD0-B9D3-BF82F02BD5BD}"/>
              </a:ext>
            </a:extLst>
          </p:cNvPr>
          <p:cNvSpPr/>
          <p:nvPr/>
        </p:nvSpPr>
        <p:spPr>
          <a:xfrm>
            <a:off x="5800726" y="4391024"/>
            <a:ext cx="202401" cy="188119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68AEA-96F3-5CD8-FD2A-3D5DBD9C2977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138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 animBg="1"/>
      <p:bldP spid="23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4956-7392-12FA-9E94-0DCB4147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95BF-7A63-ED6F-5E5C-0265DB71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General Purpose I/O Pins (GPIO)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465C-011E-81D1-3961-92B1F2D1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9637D-4D1F-1ACB-2B71-07EA5C8A4F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488" y="1690689"/>
            <a:ext cx="2052921" cy="4330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53D28-F81A-ABA1-C508-3D3D8C1D7256}"/>
              </a:ext>
            </a:extLst>
          </p:cNvPr>
          <p:cNvSpPr txBox="1"/>
          <p:nvPr/>
        </p:nvSpPr>
        <p:spPr>
          <a:xfrm>
            <a:off x="3892615" y="1542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+3.3V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E1633FC-6D26-12B6-8901-20F26395DD68}"/>
              </a:ext>
            </a:extLst>
          </p:cNvPr>
          <p:cNvSpPr/>
          <p:nvPr/>
        </p:nvSpPr>
        <p:spPr>
          <a:xfrm>
            <a:off x="5695410" y="1768562"/>
            <a:ext cx="2819940" cy="1405387"/>
          </a:xfrm>
          <a:prstGeom prst="wedgeRoundRectCallout">
            <a:avLst>
              <a:gd name="adj1" fmla="val -75290"/>
              <a:gd name="adj2" fmla="val 32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</a:t>
            </a:r>
            <a:r>
              <a:rPr lang="en-US" u="sng" dirty="0"/>
              <a:t>internal</a:t>
            </a:r>
            <a:r>
              <a:rPr lang="en-US" dirty="0"/>
              <a:t> </a:t>
            </a:r>
            <a:r>
              <a:rPr lang="en-US" b="1" dirty="0">
                <a:solidFill>
                  <a:srgbClr val="FFFF00"/>
                </a:solidFill>
              </a:rPr>
              <a:t>pull-up resistor </a:t>
            </a:r>
            <a:r>
              <a:rPr lang="en-US" dirty="0"/>
              <a:t>inside the RP2040 will keep the GPIO input from </a:t>
            </a:r>
            <a:r>
              <a:rPr lang="en-US" b="1" dirty="0"/>
              <a:t>floating</a:t>
            </a:r>
            <a:r>
              <a:rPr lang="en-US" dirty="0"/>
              <a:t> while the button is normally </a:t>
            </a:r>
            <a:r>
              <a:rPr lang="en-US" b="1" dirty="0"/>
              <a:t>open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4DFAD0-05ED-D715-1CFE-C942A6824BCA}"/>
              </a:ext>
            </a:extLst>
          </p:cNvPr>
          <p:cNvSpPr/>
          <p:nvPr/>
        </p:nvSpPr>
        <p:spPr>
          <a:xfrm>
            <a:off x="5320146" y="534611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F492762-FCD5-7A74-2420-857270F21C12}"/>
              </a:ext>
            </a:extLst>
          </p:cNvPr>
          <p:cNvSpPr/>
          <p:nvPr/>
        </p:nvSpPr>
        <p:spPr>
          <a:xfrm>
            <a:off x="5669791" y="4378717"/>
            <a:ext cx="2726064" cy="1206708"/>
          </a:xfrm>
          <a:prstGeom prst="wedgeRoundRectCallout">
            <a:avLst>
              <a:gd name="adj1" fmla="val -95365"/>
              <a:gd name="adj2" fmla="val -492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button is pressed, the </a:t>
            </a:r>
            <a:r>
              <a:rPr lang="en-US" b="1" dirty="0">
                <a:solidFill>
                  <a:srgbClr val="FFFF00"/>
                </a:solidFill>
              </a:rPr>
              <a:t>path of least resistance</a:t>
            </a:r>
            <a:r>
              <a:rPr lang="en-US" dirty="0"/>
              <a:t> connects the GPIO to </a:t>
            </a:r>
            <a:r>
              <a:rPr lang="en-US" b="1" dirty="0">
                <a:solidFill>
                  <a:schemeClr val="tx1"/>
                </a:solidFill>
              </a:rPr>
              <a:t>GND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78F74-DE3D-7AAA-43D0-73AE8B3036D4}"/>
              </a:ext>
            </a:extLst>
          </p:cNvPr>
          <p:cNvSpPr txBox="1"/>
          <p:nvPr/>
        </p:nvSpPr>
        <p:spPr>
          <a:xfrm>
            <a:off x="797268" y="3363054"/>
            <a:ext cx="2610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consider this configuration to be </a:t>
            </a:r>
            <a:r>
              <a:rPr lang="en-US" b="1" dirty="0">
                <a:solidFill>
                  <a:srgbClr val="7030A0"/>
                </a:solidFill>
              </a:rPr>
              <a:t>ACTIVE </a:t>
            </a:r>
            <a:r>
              <a:rPr lang="en-US" b="1" u="sng" dirty="0">
                <a:solidFill>
                  <a:srgbClr val="7030A0"/>
                </a:solidFill>
              </a:rPr>
              <a:t>LOW</a:t>
            </a:r>
            <a:r>
              <a:rPr lang="en-US" b="1" dirty="0">
                <a:solidFill>
                  <a:srgbClr val="7030A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This means when the GPIO pin goes LOW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(to GND or 0 Volts)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indicates the user pressed the button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D4B8A-CD38-A44A-91CD-D05AB677801D}"/>
              </a:ext>
            </a:extLst>
          </p:cNvPr>
          <p:cNvCxnSpPr>
            <a:cxnSpLocks/>
          </p:cNvCxnSpPr>
          <p:nvPr/>
        </p:nvCxnSpPr>
        <p:spPr>
          <a:xfrm flipH="1">
            <a:off x="4471576" y="3363054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3A891-5D8E-FB12-AEBA-4FB8E2497EAE}"/>
              </a:ext>
            </a:extLst>
          </p:cNvPr>
          <p:cNvCxnSpPr>
            <a:cxnSpLocks/>
          </p:cNvCxnSpPr>
          <p:nvPr/>
        </p:nvCxnSpPr>
        <p:spPr>
          <a:xfrm flipV="1">
            <a:off x="4471576" y="2093296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3F2941-22AE-4F56-3325-6DCE6752AAE2}"/>
              </a:ext>
            </a:extLst>
          </p:cNvPr>
          <p:cNvCxnSpPr>
            <a:cxnSpLocks/>
          </p:cNvCxnSpPr>
          <p:nvPr/>
        </p:nvCxnSpPr>
        <p:spPr>
          <a:xfrm flipH="1">
            <a:off x="4480393" y="3878190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C6519D-CC2B-4A42-1D60-4089AA2CC00F}"/>
              </a:ext>
            </a:extLst>
          </p:cNvPr>
          <p:cNvCxnSpPr>
            <a:cxnSpLocks/>
          </p:cNvCxnSpPr>
          <p:nvPr/>
        </p:nvCxnSpPr>
        <p:spPr>
          <a:xfrm flipV="1">
            <a:off x="4472836" y="3862894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5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Real World is </a:t>
            </a:r>
            <a:r>
              <a:rPr lang="en-US" sz="3200" b="1" dirty="0">
                <a:latin typeface="+mn-lt"/>
              </a:rPr>
              <a:t>Noisy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2E524-7B6B-41F2-B013-F1BEB89B1389}"/>
              </a:ext>
            </a:extLst>
          </p:cNvPr>
          <p:cNvSpPr txBox="1"/>
          <p:nvPr/>
        </p:nvSpPr>
        <p:spPr>
          <a:xfrm>
            <a:off x="470425" y="1445179"/>
            <a:ext cx="820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https://learn.adafruit.com/debouncer-library-python-circuitpython-buttons-sensors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AFD20-B279-0E9B-D762-399E30E8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74" y="1975531"/>
            <a:ext cx="6672853" cy="44485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3848D-884C-F207-48A1-A4AE819D17E3}"/>
              </a:ext>
            </a:extLst>
          </p:cNvPr>
          <p:cNvSpPr/>
          <p:nvPr/>
        </p:nvSpPr>
        <p:spPr>
          <a:xfrm>
            <a:off x="3514017" y="3113494"/>
            <a:ext cx="4394409" cy="755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71BDE-73D8-DCC7-7ECF-3F4640917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6998D-03B6-E073-3508-66F4CF1D3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3580A8-951A-98AE-0B95-3C0097E3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button_debounce.py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B8BB-E330-281B-0A92-1FA098F7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24" y="1468581"/>
            <a:ext cx="5180952" cy="4666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34A074-7344-2B73-772A-2B1D085C0DE3}"/>
              </a:ext>
            </a:extLst>
          </p:cNvPr>
          <p:cNvGrpSpPr/>
          <p:nvPr/>
        </p:nvGrpSpPr>
        <p:grpSpPr>
          <a:xfrm>
            <a:off x="6177454" y="162298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8155682-5C24-21EB-33C8-7CB2DE5B7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0DC0EB-8413-69A1-3ABA-180D88384F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79C01-965E-B5B2-7D73-8ACC7E580610}"/>
              </a:ext>
            </a:extLst>
          </p:cNvPr>
          <p:cNvGrpSpPr/>
          <p:nvPr/>
        </p:nvGrpSpPr>
        <p:grpSpPr>
          <a:xfrm>
            <a:off x="6430003" y="219254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3C94B9-F0F5-A72A-90D2-FA7D8DE63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57CA1E-5BB8-A449-175F-52D1E864C7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608B85-ED20-32D5-CCDD-190E16FA84E1}"/>
              </a:ext>
            </a:extLst>
          </p:cNvPr>
          <p:cNvGrpSpPr/>
          <p:nvPr/>
        </p:nvGrpSpPr>
        <p:grpSpPr>
          <a:xfrm>
            <a:off x="5546793" y="333635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F0B4B7-9E37-8F98-471F-9A5E1403CA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7B7449-AF47-0139-8B2A-4AD404817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2EAA9B-6262-92C1-9374-7264D91EA92E}"/>
              </a:ext>
            </a:extLst>
          </p:cNvPr>
          <p:cNvGrpSpPr/>
          <p:nvPr/>
        </p:nvGrpSpPr>
        <p:grpSpPr>
          <a:xfrm>
            <a:off x="6134861" y="5061027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1A5C3B-D22B-C5A4-67A6-CDB6DCCB08C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FF19278-9345-21DE-05D2-59829FFC5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D8D483-5891-621A-131A-3B9F6D909EE2}"/>
              </a:ext>
            </a:extLst>
          </p:cNvPr>
          <p:cNvGrpSpPr/>
          <p:nvPr/>
        </p:nvGrpSpPr>
        <p:grpSpPr>
          <a:xfrm>
            <a:off x="5240184" y="5245693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A26E8A-0A30-AED0-0C0B-3C75C06A37E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D7E2D5-001B-E34B-3E12-07D06436B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E30431-D2F3-8F49-EB45-C9EE62491D86}"/>
              </a:ext>
            </a:extLst>
          </p:cNvPr>
          <p:cNvGrpSpPr/>
          <p:nvPr/>
        </p:nvGrpSpPr>
        <p:grpSpPr>
          <a:xfrm>
            <a:off x="5941687" y="5832617"/>
            <a:ext cx="1076632" cy="369332"/>
            <a:chOff x="2157212" y="5373058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384806-2D46-2991-0039-DE554F04185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6515C89-29BB-879C-BED8-724D769D0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691A4-E840-A79F-D2B3-AE8E6D35AF3A}"/>
              </a:ext>
            </a:extLst>
          </p:cNvPr>
          <p:cNvSpPr/>
          <p:nvPr/>
        </p:nvSpPr>
        <p:spPr>
          <a:xfrm>
            <a:off x="3553667" y="5331953"/>
            <a:ext cx="151631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D3B8C2-A375-3958-4145-AC487B08467F}"/>
              </a:ext>
            </a:extLst>
          </p:cNvPr>
          <p:cNvSpPr/>
          <p:nvPr/>
        </p:nvSpPr>
        <p:spPr>
          <a:xfrm>
            <a:off x="4745191" y="1716966"/>
            <a:ext cx="1363343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2D0C72-8207-FC83-6A64-E0E9785B6F12}"/>
              </a:ext>
            </a:extLst>
          </p:cNvPr>
          <p:cNvSpPr/>
          <p:nvPr/>
        </p:nvSpPr>
        <p:spPr>
          <a:xfrm>
            <a:off x="5088732" y="5147377"/>
            <a:ext cx="92154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AAC361-482A-58A4-4D21-F5EE5CA2F347}"/>
              </a:ext>
            </a:extLst>
          </p:cNvPr>
          <p:cNvSpPr/>
          <p:nvPr/>
        </p:nvSpPr>
        <p:spPr>
          <a:xfrm>
            <a:off x="4687136" y="5910199"/>
            <a:ext cx="115231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8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DB5A1-9401-ACDD-FCBE-AF31C223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04B697-26C0-D594-4A0C-CB9D4155BC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1" y="1914714"/>
            <a:ext cx="7247619" cy="30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EB95E-07FA-BFE6-D7B2-D8F8DD9B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C572BE-60BD-9831-3B9D-091FE635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215DB3-9C84-2843-D89E-FCEF11360DBC}"/>
              </a:ext>
            </a:extLst>
          </p:cNvPr>
          <p:cNvGrpSpPr/>
          <p:nvPr/>
        </p:nvGrpSpPr>
        <p:grpSpPr>
          <a:xfrm>
            <a:off x="6148441" y="268679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9FF035-20C3-51AF-4061-0BC1D1D19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82146-29C0-4B98-F5D4-07553BC480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1771B6-F5CA-F854-8FD4-BA90442FCBA4}"/>
              </a:ext>
            </a:extLst>
          </p:cNvPr>
          <p:cNvGrpSpPr/>
          <p:nvPr/>
        </p:nvGrpSpPr>
        <p:grpSpPr>
          <a:xfrm>
            <a:off x="2288418" y="306722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87FB97-790D-23E0-11A8-C5CA8A298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C5B781-EA42-C121-BFE6-B247BC093F3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A4D9AB-3913-C288-9E34-8855415CB28D}"/>
              </a:ext>
            </a:extLst>
          </p:cNvPr>
          <p:cNvGrpSpPr/>
          <p:nvPr/>
        </p:nvGrpSpPr>
        <p:grpSpPr>
          <a:xfrm>
            <a:off x="2012213" y="344945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F5C31-4250-1BB3-0CD3-C7F41B1595B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8F51C1-CDDE-85E9-1467-D9CA7AE2F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734202-FF18-2518-AC78-DCBB1D72F4DA}"/>
              </a:ext>
            </a:extLst>
          </p:cNvPr>
          <p:cNvGrpSpPr/>
          <p:nvPr/>
        </p:nvGrpSpPr>
        <p:grpSpPr>
          <a:xfrm>
            <a:off x="2641151" y="3640339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5B3FFB-98A3-A48C-0FED-02DF778180D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F78E2B7-91E7-1A38-3CA6-6B433E944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74D112-567E-4DB2-A51F-1CF829CCAF30}"/>
              </a:ext>
            </a:extLst>
          </p:cNvPr>
          <p:cNvGrpSpPr/>
          <p:nvPr/>
        </p:nvGrpSpPr>
        <p:grpSpPr>
          <a:xfrm>
            <a:off x="2638999" y="3826600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966A6C-8538-1F56-FA5C-55C1CFE0233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BC3378-FC25-0BBD-02F8-671D7E565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809A0D-25C9-E0DF-8F43-BC57D30C2DE7}"/>
              </a:ext>
            </a:extLst>
          </p:cNvPr>
          <p:cNvGrpSpPr/>
          <p:nvPr/>
        </p:nvGrpSpPr>
        <p:grpSpPr>
          <a:xfrm>
            <a:off x="4220092" y="4218603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55AE6C-7016-41C1-67C1-1F3887345B9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C216EA9-89FE-2213-D1F9-8485FD874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7E100D9-F698-5EB1-8955-94F85939B9E5}"/>
              </a:ext>
            </a:extLst>
          </p:cNvPr>
          <p:cNvSpPr/>
          <p:nvPr/>
        </p:nvSpPr>
        <p:spPr>
          <a:xfrm>
            <a:off x="4212535" y="4672515"/>
            <a:ext cx="323072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FDA13-3691-A6EF-228C-36074BA8BBA4}"/>
              </a:ext>
            </a:extLst>
          </p:cNvPr>
          <p:cNvSpPr/>
          <p:nvPr/>
        </p:nvSpPr>
        <p:spPr>
          <a:xfrm>
            <a:off x="1767908" y="2780782"/>
            <a:ext cx="4304509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4A37F-224F-2A2B-FFBC-CAFAAC519260}"/>
              </a:ext>
            </a:extLst>
          </p:cNvPr>
          <p:cNvSpPr/>
          <p:nvPr/>
        </p:nvSpPr>
        <p:spPr>
          <a:xfrm>
            <a:off x="1590675" y="3911682"/>
            <a:ext cx="94473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036D70-B6EB-9E7C-0E4F-C86F45AB86FF}"/>
              </a:ext>
            </a:extLst>
          </p:cNvPr>
          <p:cNvGrpSpPr/>
          <p:nvPr/>
        </p:nvGrpSpPr>
        <p:grpSpPr>
          <a:xfrm>
            <a:off x="4608394" y="457618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0569BE-0E7C-74A8-546C-146150315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0EE31C-62F0-C284-2184-70ADB7FD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58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79F9-C0F6-ED50-916F-7FA104BA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0966-4600-9071-D24F-61F1D1C7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115A5-407E-22BE-CB96-53E7BC29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39E62-C273-FCD1-8540-402F324CEC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177" y="1631820"/>
            <a:ext cx="6181646" cy="4636235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EFC29B0-2DA9-67C1-BAF7-88B439CBAEC8}"/>
              </a:ext>
            </a:extLst>
          </p:cNvPr>
          <p:cNvSpPr/>
          <p:nvPr/>
        </p:nvSpPr>
        <p:spPr>
          <a:xfrm>
            <a:off x="2964808" y="2013947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3AE83-8B15-D0EC-8FC4-469626541C18}"/>
              </a:ext>
            </a:extLst>
          </p:cNvPr>
          <p:cNvSpPr/>
          <p:nvPr/>
        </p:nvSpPr>
        <p:spPr>
          <a:xfrm>
            <a:off x="3051136" y="2140093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FC69-A055-1B58-7A69-EC2514456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E1914-3F5A-0FA5-9CC3-D8F347EC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A37613-28C1-2C77-CAEB-AE0F640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A1A41-4ED5-3617-A45F-B753D142E0BA}"/>
              </a:ext>
            </a:extLst>
          </p:cNvPr>
          <p:cNvSpPr txBox="1"/>
          <p:nvPr/>
        </p:nvSpPr>
        <p:spPr>
          <a:xfrm>
            <a:off x="3327280" y="1872308"/>
            <a:ext cx="2489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Press the push button repeatedly – what does the NeoPixel do?</a:t>
            </a:r>
          </a:p>
        </p:txBody>
      </p:sp>
    </p:spTree>
    <p:extLst>
      <p:ext uri="{BB962C8B-B14F-4D97-AF65-F5344CB8AC3E}">
        <p14:creationId xmlns:p14="http://schemas.microsoft.com/office/powerpoint/2010/main" val="27078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157" y="1746816"/>
            <a:ext cx="5895687" cy="294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7662" y="2419304"/>
            <a:ext cx="6067688" cy="366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730396" y="5455288"/>
            <a:ext cx="3434531" cy="36933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Modi (Brave) and Magni (Strong)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0FE6F3C-AB9B-54AF-F278-68C893CBAB09}"/>
              </a:ext>
            </a:extLst>
          </p:cNvPr>
          <p:cNvSpPr/>
          <p:nvPr/>
        </p:nvSpPr>
        <p:spPr>
          <a:xfrm>
            <a:off x="2919664" y="4002506"/>
            <a:ext cx="1724526" cy="449177"/>
          </a:xfrm>
          <a:custGeom>
            <a:avLst/>
            <a:gdLst>
              <a:gd name="connsiteX0" fmla="*/ 2029326 w 2029326"/>
              <a:gd name="connsiteY0" fmla="*/ 976 h 73165"/>
              <a:gd name="connsiteX1" fmla="*/ 0 w 2029326"/>
              <a:gd name="connsiteY1" fmla="*/ 73165 h 7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9326" h="73165">
                <a:moveTo>
                  <a:pt x="2029326" y="976"/>
                </a:moveTo>
                <a:cubicBezTo>
                  <a:pt x="1189121" y="-1698"/>
                  <a:pt x="348916" y="-4372"/>
                  <a:pt x="0" y="73165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now analyze the </a:t>
            </a:r>
            <a:r>
              <a:rPr lang="en-US" sz="2400" i="1" dirty="0"/>
              <a:t>final</a:t>
            </a:r>
            <a:r>
              <a:rPr lang="en-US" sz="2400" dirty="0"/>
              <a:t> circuit on Board </a:t>
            </a:r>
            <a:r>
              <a:rPr lang="en-US" sz="2400" b="1" dirty="0"/>
              <a:t>01</a:t>
            </a:r>
            <a:r>
              <a:rPr lang="en-US" sz="2400" dirty="0"/>
              <a:t>, which is a </a:t>
            </a:r>
            <a:r>
              <a:rPr lang="en-US" sz="2400" u="sng" dirty="0"/>
              <a:t>series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Resistor-Capacitor (RC)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011609"/>
            <a:ext cx="1920244" cy="3165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ABD2C0-FE16-19C2-913D-3192D90664D8}"/>
              </a:ext>
            </a:extLst>
          </p:cNvPr>
          <p:cNvCxnSpPr>
            <a:cxnSpLocks/>
          </p:cNvCxnSpPr>
          <p:nvPr/>
        </p:nvCxnSpPr>
        <p:spPr>
          <a:xfrm flipH="1">
            <a:off x="5133076" y="5683437"/>
            <a:ext cx="973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Capacitor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4" y="1591991"/>
            <a:ext cx="547654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capacitor</a:t>
            </a:r>
            <a:r>
              <a:rPr lang="en-US" sz="2000" dirty="0"/>
              <a:t> is a device that stores </a:t>
            </a:r>
            <a:r>
              <a:rPr lang="en-US" sz="2000" b="1" dirty="0">
                <a:solidFill>
                  <a:srgbClr val="0070C0"/>
                </a:solidFill>
              </a:rPr>
              <a:t>electrical energy </a:t>
            </a:r>
            <a:r>
              <a:rPr lang="en-US" sz="2000" dirty="0"/>
              <a:t>in an electric field by virtue of accumulating electric charges on two close surfaces insulated from each other</a:t>
            </a:r>
          </a:p>
          <a:p>
            <a:r>
              <a:rPr lang="en-US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main function of capacitors is to store electrostatic energy in an electric field, and </a:t>
            </a:r>
            <a:r>
              <a:rPr lang="en-US" sz="2000" b="1" dirty="0">
                <a:solidFill>
                  <a:srgbClr val="00B050"/>
                </a:solidFill>
              </a:rPr>
              <a:t>give this energy to the circuit, when necessary</a:t>
            </a:r>
            <a:endParaRPr lang="en-US" sz="1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0E32A-6A0A-5BB9-A557-09B7A82940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40"/>
          <a:stretch/>
        </p:blipFill>
        <p:spPr>
          <a:xfrm>
            <a:off x="628650" y="4650830"/>
            <a:ext cx="2533814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24DDE-D685-B92B-564B-EF27A3CA4D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491" y="4243727"/>
            <a:ext cx="3770094" cy="2362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EBE52-22AE-3E8F-2475-C173A5353C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2958" y="1690689"/>
            <a:ext cx="2227866" cy="20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Ceramic vs. Electrolytic Capacitors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E84B5-C377-125D-8D9A-782C86D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73130" y="4589937"/>
            <a:ext cx="1008374" cy="1785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D463A-5405-5A0F-988E-9DBF9EC5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325" y="1596259"/>
            <a:ext cx="2913985" cy="3012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87A11-E35C-C6C5-052D-633B34ECB5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2979" y="1596259"/>
            <a:ext cx="2950697" cy="3012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2610B-01DE-E445-00BB-B0D2D34D0E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44139" y="4640132"/>
            <a:ext cx="1008376" cy="1684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F6841-1D24-54A7-52EC-453CF645A9C4}"/>
              </a:ext>
            </a:extLst>
          </p:cNvPr>
          <p:cNvSpPr txBox="1"/>
          <p:nvPr/>
        </p:nvSpPr>
        <p:spPr>
          <a:xfrm>
            <a:off x="7307317" y="2060256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longer</a:t>
            </a:r>
            <a:r>
              <a:rPr lang="en-US" sz="1400" dirty="0"/>
              <a:t> lead is usually the anode (+)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E353D6-D08E-5DFB-853A-748869AF72B3}"/>
              </a:ext>
            </a:extLst>
          </p:cNvPr>
          <p:cNvCxnSpPr/>
          <p:nvPr/>
        </p:nvCxnSpPr>
        <p:spPr>
          <a:xfrm flipH="1">
            <a:off x="7486650" y="2780432"/>
            <a:ext cx="498584" cy="322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3FA034-F52D-2516-3C3F-A45CB2DBFC65}"/>
              </a:ext>
            </a:extLst>
          </p:cNvPr>
          <p:cNvSpPr txBox="1"/>
          <p:nvPr/>
        </p:nvSpPr>
        <p:spPr>
          <a:xfrm>
            <a:off x="4508126" y="3059668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shorter</a:t>
            </a:r>
            <a:r>
              <a:rPr lang="en-US" sz="1400" dirty="0"/>
              <a:t> lead is usually the cathode (-)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98827A-A9AB-1FDE-1ECC-7575062C392F}"/>
              </a:ext>
            </a:extLst>
          </p:cNvPr>
          <p:cNvCxnSpPr>
            <a:cxnSpLocks/>
          </p:cNvCxnSpPr>
          <p:nvPr/>
        </p:nvCxnSpPr>
        <p:spPr>
          <a:xfrm flipV="1">
            <a:off x="5746952" y="3390902"/>
            <a:ext cx="16343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FC0FBA2-967B-C94C-2970-1F5BAB7D1797}"/>
              </a:ext>
            </a:extLst>
          </p:cNvPr>
          <p:cNvSpPr/>
          <p:nvPr/>
        </p:nvSpPr>
        <p:spPr>
          <a:xfrm>
            <a:off x="1584658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42AD7D-A1A8-C522-C8F0-3F12CDAA30D1}"/>
              </a:ext>
            </a:extLst>
          </p:cNvPr>
          <p:cNvSpPr/>
          <p:nvPr/>
        </p:nvSpPr>
        <p:spPr>
          <a:xfrm>
            <a:off x="5774331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5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2D4EC-498B-2534-5A56-C90A4C16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22" y="1513297"/>
            <a:ext cx="6903956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A51AD22-95BC-130C-A814-ED93A4B72D87}"/>
              </a:ext>
            </a:extLst>
          </p:cNvPr>
          <p:cNvSpPr/>
          <p:nvPr/>
        </p:nvSpPr>
        <p:spPr>
          <a:xfrm>
            <a:off x="1734901" y="1767169"/>
            <a:ext cx="3066393" cy="1257806"/>
          </a:xfrm>
          <a:prstGeom prst="wedgeRoundRectCallout">
            <a:avLst>
              <a:gd name="adj1" fmla="val 85936"/>
              <a:gd name="adj2" fmla="val 74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-||- </a:t>
            </a:r>
            <a:r>
              <a:rPr lang="en-US" dirty="0"/>
              <a:t>to measure in </a:t>
            </a:r>
            <a:r>
              <a:rPr lang="en-US" b="1" dirty="0"/>
              <a:t>farads</a:t>
            </a:r>
            <a:r>
              <a:rPr lang="en-US" dirty="0"/>
              <a:t> the </a:t>
            </a:r>
            <a:r>
              <a:rPr lang="en-US" u="sng" dirty="0"/>
              <a:t>electrolytic</a:t>
            </a:r>
            <a:r>
              <a:rPr lang="en-US" dirty="0"/>
              <a:t> capacitor</a:t>
            </a:r>
            <a:endParaRPr lang="en-US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blipFill>
                <a:blip r:embed="rId3"/>
                <a:stretch>
                  <a:fillRect b="-2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8940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ED9681-9724-96AD-F2D8-AFF0503046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2306" y="1682414"/>
            <a:ext cx="4619388" cy="4807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10.98</a:t>
                </a:r>
                <a:r>
                  <a:rPr lang="en-US" dirty="0"/>
                  <a:t> microfarads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  <a:blipFill>
                <a:blip r:embed="rId3"/>
                <a:stretch>
                  <a:fillRect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blipFill>
                <a:blip r:embed="rId4"/>
                <a:stretch>
                  <a:fillRect b="-32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5514C62-7885-42CE-AAE8-E8AF4413EA4D}"/>
              </a:ext>
            </a:extLst>
          </p:cNvPr>
          <p:cNvSpPr/>
          <p:nvPr/>
        </p:nvSpPr>
        <p:spPr>
          <a:xfrm>
            <a:off x="5580995" y="3436883"/>
            <a:ext cx="220717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ADC</a:t>
            </a:r>
            <a:r>
              <a:rPr lang="en-US" sz="3200" dirty="0">
                <a:latin typeface="+mn-lt"/>
              </a:rPr>
              <a:t> (input) vs. </a:t>
            </a:r>
            <a:r>
              <a:rPr lang="en-US" sz="3200" b="1" dirty="0">
                <a:latin typeface="+mn-lt"/>
              </a:rPr>
              <a:t>DAC</a:t>
            </a:r>
            <a:r>
              <a:rPr lang="en-US" sz="3200" dirty="0">
                <a:latin typeface="+mn-lt"/>
              </a:rPr>
              <a:t> (output)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856448-D51B-2824-F1AC-6283E144EE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78" y="1648417"/>
            <a:ext cx="7783643" cy="26792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311FBF-A513-E9D8-58B0-E9C10E82BCC1}"/>
              </a:ext>
            </a:extLst>
          </p:cNvPr>
          <p:cNvSpPr txBox="1"/>
          <p:nvPr/>
        </p:nvSpPr>
        <p:spPr>
          <a:xfrm>
            <a:off x="347273" y="4670213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ADC</a:t>
            </a:r>
            <a:r>
              <a:rPr lang="en-US" dirty="0"/>
              <a:t> = </a:t>
            </a:r>
            <a:r>
              <a:rPr lang="en-US" b="1" dirty="0"/>
              <a:t>A</a:t>
            </a:r>
            <a:r>
              <a:rPr lang="en-US" dirty="0"/>
              <a:t>nalog to </a:t>
            </a:r>
            <a:r>
              <a:rPr lang="en-US" b="1" dirty="0"/>
              <a:t>D</a:t>
            </a:r>
            <a:r>
              <a:rPr lang="en-US" dirty="0"/>
              <a:t>igital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Reads a </a:t>
            </a:r>
            <a:r>
              <a:rPr lang="en-US" u="sng" dirty="0"/>
              <a:t>voltage</a:t>
            </a:r>
            <a:r>
              <a:rPr lang="en-US" dirty="0"/>
              <a:t> between +3.3V to </a:t>
            </a:r>
            <a:r>
              <a:rPr lang="en-US" b="1" dirty="0"/>
              <a:t>GND</a:t>
            </a:r>
            <a:r>
              <a:rPr lang="en-US" dirty="0"/>
              <a:t> and returns an integer between 0-65,535: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033C42-80AC-95FA-A30B-3CCECFE0DE51}"/>
              </a:ext>
            </a:extLst>
          </p:cNvPr>
          <p:cNvSpPr txBox="1"/>
          <p:nvPr/>
        </p:nvSpPr>
        <p:spPr>
          <a:xfrm>
            <a:off x="4659443" y="4683129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DAC</a:t>
            </a:r>
            <a:r>
              <a:rPr lang="en-US" dirty="0"/>
              <a:t> = </a:t>
            </a:r>
            <a:r>
              <a:rPr lang="en-US" b="1" dirty="0"/>
              <a:t>D</a:t>
            </a:r>
            <a:r>
              <a:rPr lang="en-US" dirty="0"/>
              <a:t>igital to </a:t>
            </a:r>
            <a:r>
              <a:rPr lang="en-US" b="1" dirty="0"/>
              <a:t>A</a:t>
            </a:r>
            <a:r>
              <a:rPr lang="en-US" dirty="0"/>
              <a:t>nalog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Given an integer between 0 and 65,535 the MCU outputs a </a:t>
            </a:r>
            <a:r>
              <a:rPr lang="en-US" u="sng" dirty="0"/>
              <a:t>fixed</a:t>
            </a:r>
            <a:r>
              <a:rPr lang="en-US" dirty="0"/>
              <a:t> voltage: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C501E4-EA23-1183-2B99-7255D1AB0DD3}"/>
              </a:ext>
            </a:extLst>
          </p:cNvPr>
          <p:cNvCxnSpPr>
            <a:stCxn id="42" idx="0"/>
          </p:cNvCxnSpPr>
          <p:nvPr/>
        </p:nvCxnSpPr>
        <p:spPr>
          <a:xfrm flipV="1">
            <a:off x="2415916" y="3949908"/>
            <a:ext cx="776989" cy="720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53DB27-B1C1-E97D-4D28-19CEC2FC226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5546361" y="3949908"/>
            <a:ext cx="1181725" cy="7332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8D187D-CECD-D37B-02BF-3C2F38C59E02}"/>
              </a:ext>
            </a:extLst>
          </p:cNvPr>
          <p:cNvSpPr txBox="1"/>
          <p:nvPr/>
        </p:nvSpPr>
        <p:spPr>
          <a:xfrm>
            <a:off x="390993" y="5922367"/>
            <a:ext cx="4049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RP2040 can sense only 4,096 </a:t>
            </a:r>
            <a:r>
              <a:rPr lang="en-US" sz="1400" i="1" dirty="0">
                <a:solidFill>
                  <a:srgbClr val="7030A0"/>
                </a:solidFill>
              </a:rPr>
              <a:t>distinct</a:t>
            </a:r>
            <a:r>
              <a:rPr lang="en-US" sz="1400" dirty="0">
                <a:solidFill>
                  <a:srgbClr val="7030A0"/>
                </a:solidFill>
              </a:rPr>
              <a:t> voltage levels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17817-9B22-0F20-3C31-0F030B636866}"/>
              </a:ext>
            </a:extLst>
          </p:cNvPr>
          <p:cNvSpPr txBox="1"/>
          <p:nvPr/>
        </p:nvSpPr>
        <p:spPr>
          <a:xfrm>
            <a:off x="4703164" y="5909451"/>
            <a:ext cx="4049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RP2040 does NOT have a true DAC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(Using PWM is an </a:t>
            </a:r>
            <a:r>
              <a:rPr lang="en-US" sz="1400" i="1" dirty="0">
                <a:solidFill>
                  <a:srgbClr val="7030A0"/>
                </a:solidFill>
              </a:rPr>
              <a:t>unstable</a:t>
            </a:r>
            <a:r>
              <a:rPr lang="en-US" sz="1400" dirty="0">
                <a:solidFill>
                  <a:srgbClr val="7030A0"/>
                </a:solidFill>
              </a:rPr>
              <a:t> approximation)</a:t>
            </a:r>
          </a:p>
        </p:txBody>
      </p:sp>
    </p:spTree>
    <p:extLst>
      <p:ext uri="{BB962C8B-B14F-4D97-AF65-F5344CB8AC3E}">
        <p14:creationId xmlns:p14="http://schemas.microsoft.com/office/powerpoint/2010/main" val="421700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9" grpId="0"/>
      <p:bldP spid="1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Current Law (KCL)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D979F-C9F9-A508-811C-C8FB10F01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369" y="1518303"/>
            <a:ext cx="3946018" cy="36830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6F65ED-1D6F-6ACE-AE26-B15132A1DF1E}"/>
              </a:ext>
            </a:extLst>
          </p:cNvPr>
          <p:cNvGrpSpPr/>
          <p:nvPr/>
        </p:nvGrpSpPr>
        <p:grpSpPr>
          <a:xfrm>
            <a:off x="5395288" y="4352286"/>
            <a:ext cx="3120062" cy="1698161"/>
            <a:chOff x="5315574" y="4794713"/>
            <a:chExt cx="3120062" cy="16981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D7A68A-EA96-53A0-7562-0886FF39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5574" y="4794713"/>
              <a:ext cx="1205147" cy="169816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FD4DEE-1245-5B3B-1251-CE70A5178F4A}"/>
                </a:ext>
              </a:extLst>
            </p:cNvPr>
            <p:cNvSpPr txBox="1"/>
            <p:nvPr/>
          </p:nvSpPr>
          <p:spPr>
            <a:xfrm>
              <a:off x="6600434" y="5320627"/>
              <a:ext cx="1835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Gustav Kirchhoff</a:t>
              </a:r>
            </a:p>
            <a:p>
              <a:pPr algn="ctr"/>
              <a:r>
                <a:rPr lang="en-US" dirty="0"/>
                <a:t>(1824-1887)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DBF46A-293D-F733-5D57-4BE849577179}"/>
              </a:ext>
            </a:extLst>
          </p:cNvPr>
          <p:cNvSpPr txBox="1"/>
          <p:nvPr/>
        </p:nvSpPr>
        <p:spPr>
          <a:xfrm>
            <a:off x="4804348" y="2185630"/>
            <a:ext cx="395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currents  </a:t>
            </a:r>
            <a:r>
              <a:rPr lang="en-US" sz="2400" dirty="0">
                <a:solidFill>
                  <a:srgbClr val="0070C0"/>
                </a:solidFill>
              </a:rPr>
              <a:t>entering</a:t>
            </a:r>
            <a:r>
              <a:rPr lang="en-US" sz="2400" dirty="0"/>
              <a:t> a node equals the currents </a:t>
            </a:r>
            <a:r>
              <a:rPr lang="en-US" sz="2400" dirty="0">
                <a:solidFill>
                  <a:srgbClr val="00B050"/>
                </a:solidFill>
              </a:rPr>
              <a:t>leaving</a:t>
            </a:r>
            <a:r>
              <a:rPr lang="en-US" sz="2400" dirty="0"/>
              <a:t> the node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94A87-46D1-1DE0-6CAA-7271887B6EF6}"/>
              </a:ext>
            </a:extLst>
          </p:cNvPr>
          <p:cNvSpPr txBox="1"/>
          <p:nvPr/>
        </p:nvSpPr>
        <p:spPr>
          <a:xfrm>
            <a:off x="667334" y="5739686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Charge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/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blipFill>
                <a:blip r:embed="rId4"/>
                <a:stretch>
                  <a:fillRect l="-2346" r="-88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D353817-4333-D0EE-ED93-B4F6502F4185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7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Voltage Law (KVL)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9ACA6-B775-0086-080A-55AACFFFB3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968" y="1555779"/>
            <a:ext cx="6664065" cy="3478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6698AA-F649-C795-30FF-F57F16AA8ABF}"/>
              </a:ext>
            </a:extLst>
          </p:cNvPr>
          <p:cNvSpPr txBox="1"/>
          <p:nvPr/>
        </p:nvSpPr>
        <p:spPr>
          <a:xfrm>
            <a:off x="2595641" y="5320409"/>
            <a:ext cx="3952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voltages </a:t>
            </a:r>
            <a:r>
              <a:rPr lang="en-US" sz="2400" dirty="0"/>
              <a:t>around a closed loop is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E1F27-0324-BBAD-FAC9-2ADA7B703DA1}"/>
              </a:ext>
            </a:extLst>
          </p:cNvPr>
          <p:cNvSpPr txBox="1"/>
          <p:nvPr/>
        </p:nvSpPr>
        <p:spPr>
          <a:xfrm>
            <a:off x="628650" y="5735907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Energy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97C95-D606-5DFC-5F91-FDB1DDFBAFA1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/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𝑅𝐶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/>
              <p:nvPr/>
            </p:nvSpPr>
            <p:spPr>
              <a:xfrm>
                <a:off x="4572000" y="2553631"/>
                <a:ext cx="146783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553631"/>
                <a:ext cx="1467838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/>
              <p:nvPr/>
            </p:nvSpPr>
            <p:spPr>
              <a:xfrm>
                <a:off x="4572000" y="3416573"/>
                <a:ext cx="1649169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16573"/>
                <a:ext cx="1649169" cy="57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/>
              <p:nvPr/>
            </p:nvSpPr>
            <p:spPr>
              <a:xfrm>
                <a:off x="4572000" y="4326644"/>
                <a:ext cx="2346796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26644"/>
                <a:ext cx="2346796" cy="619400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572000" y="5283071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83071"/>
                <a:ext cx="2608599" cy="4985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3868F771-6333-E93F-8745-905789ECED3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8DEE9F-1CA7-0140-C11B-6F5508C64502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C18413-0B4D-4109-D2E0-2FD452FBB450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7521A2-3BBB-9B4C-F4D7-CD0D49AE9345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EA53CB-3F05-6B72-B8DA-2B0FC26DC175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1AD373-5F82-0EAD-372F-9C937F892A2D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D8CC44-D768-24D9-12B9-AE35F9168756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B51872-747E-428F-1DFE-BF6DF15792AF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54EFD-589F-66E6-8648-96FD496230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C6980C-BAFA-8EA5-13A2-0349E252CE55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29A3D-8BCC-294B-A45E-0F63D21756DF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867678-F4D6-7579-5A8E-2DFCE20835B4}"/>
              </a:ext>
            </a:extLst>
          </p:cNvPr>
          <p:cNvSpPr/>
          <p:nvPr/>
        </p:nvSpPr>
        <p:spPr>
          <a:xfrm>
            <a:off x="3303300" y="3163276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C2901E-1CDB-43A9-3AEE-21C84C960A62}"/>
              </a:ext>
            </a:extLst>
          </p:cNvPr>
          <p:cNvCxnSpPr/>
          <p:nvPr/>
        </p:nvCxnSpPr>
        <p:spPr>
          <a:xfrm>
            <a:off x="3371528" y="2083633"/>
            <a:ext cx="0" cy="988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B5ECC2-7C67-F355-2D68-21DCE3CC1583}"/>
              </a:ext>
            </a:extLst>
          </p:cNvPr>
          <p:cNvCxnSpPr>
            <a:cxnSpLocks/>
          </p:cNvCxnSpPr>
          <p:nvPr/>
        </p:nvCxnSpPr>
        <p:spPr>
          <a:xfrm>
            <a:off x="3370269" y="2938463"/>
            <a:ext cx="0" cy="224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42506B-D9C2-36C3-FDEA-6DA8EB18C58A}"/>
              </a:ext>
            </a:extLst>
          </p:cNvPr>
          <p:cNvCxnSpPr>
            <a:cxnSpLocks/>
          </p:cNvCxnSpPr>
          <p:nvPr/>
        </p:nvCxnSpPr>
        <p:spPr>
          <a:xfrm>
            <a:off x="3372650" y="3300436"/>
            <a:ext cx="0" cy="2595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D10809-9732-69FE-82FA-E35DB208133F}"/>
              </a:ext>
            </a:extLst>
          </p:cNvPr>
          <p:cNvCxnSpPr>
            <a:cxnSpLocks/>
          </p:cNvCxnSpPr>
          <p:nvPr/>
        </p:nvCxnSpPr>
        <p:spPr>
          <a:xfrm>
            <a:off x="3372650" y="3505224"/>
            <a:ext cx="0" cy="550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59CAFA-4032-4EC1-5B84-D13303EE9671}"/>
              </a:ext>
            </a:extLst>
          </p:cNvPr>
          <p:cNvCxnSpPr/>
          <p:nvPr/>
        </p:nvCxnSpPr>
        <p:spPr>
          <a:xfrm flipV="1">
            <a:off x="1214203" y="1891494"/>
            <a:ext cx="0" cy="757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4BFD04-6F92-4349-E290-0FF40F40F54B}"/>
              </a:ext>
            </a:extLst>
          </p:cNvPr>
          <p:cNvCxnSpPr>
            <a:cxnSpLocks/>
          </p:cNvCxnSpPr>
          <p:nvPr/>
        </p:nvCxnSpPr>
        <p:spPr>
          <a:xfrm>
            <a:off x="1204678" y="1894669"/>
            <a:ext cx="2183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BFC356-0005-A055-15F2-1FAA2E1E5D1E}"/>
              </a:ext>
            </a:extLst>
          </p:cNvPr>
          <p:cNvCxnSpPr>
            <a:cxnSpLocks/>
          </p:cNvCxnSpPr>
          <p:nvPr/>
        </p:nvCxnSpPr>
        <p:spPr>
          <a:xfrm>
            <a:off x="3372650" y="1884351"/>
            <a:ext cx="0" cy="2186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CB4554-FBBA-7558-64BB-4AD2BF3B29C1}"/>
              </a:ext>
            </a:extLst>
          </p:cNvPr>
          <p:cNvCxnSpPr>
            <a:cxnSpLocks/>
          </p:cNvCxnSpPr>
          <p:nvPr/>
        </p:nvCxnSpPr>
        <p:spPr>
          <a:xfrm flipH="1">
            <a:off x="1181100" y="4061975"/>
            <a:ext cx="22033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8B596B-B2A4-83EF-4E12-5581A13CB94E}"/>
              </a:ext>
            </a:extLst>
          </p:cNvPr>
          <p:cNvCxnSpPr>
            <a:cxnSpLocks/>
          </p:cNvCxnSpPr>
          <p:nvPr/>
        </p:nvCxnSpPr>
        <p:spPr>
          <a:xfrm flipH="1" flipV="1">
            <a:off x="1213705" y="3300436"/>
            <a:ext cx="0" cy="754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BBBB94-2FA5-1842-2624-B6223C3C12E2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A6E6FB-DA87-0A78-47F1-6920F9296796}"/>
              </a:ext>
            </a:extLst>
          </p:cNvPr>
          <p:cNvCxnSpPr>
            <a:cxnSpLocks/>
          </p:cNvCxnSpPr>
          <p:nvPr/>
        </p:nvCxnSpPr>
        <p:spPr>
          <a:xfrm flipV="1">
            <a:off x="1066349" y="5126547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6E07-01C5-85F0-6B64-3E367AF99893}"/>
              </a:ext>
            </a:extLst>
          </p:cNvPr>
          <p:cNvCxnSpPr>
            <a:cxnSpLocks/>
          </p:cNvCxnSpPr>
          <p:nvPr/>
        </p:nvCxnSpPr>
        <p:spPr>
          <a:xfrm flipV="1">
            <a:off x="1066349" y="4644861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EE07BB-68AC-94BF-698F-655E5B8E0645}"/>
              </a:ext>
            </a:extLst>
          </p:cNvPr>
          <p:cNvCxnSpPr>
            <a:cxnSpLocks/>
          </p:cNvCxnSpPr>
          <p:nvPr/>
        </p:nvCxnSpPr>
        <p:spPr>
          <a:xfrm flipV="1">
            <a:off x="1066349" y="5713755"/>
            <a:ext cx="411952" cy="33294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7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  <p:bldP spid="3" grpId="0"/>
      <p:bldP spid="10" grpId="0"/>
      <p:bldP spid="24" grpId="0" animBg="1"/>
      <p:bldP spid="24" grpId="1" animBg="1"/>
      <p:bldP spid="50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661785" y="1962749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785" y="1962749"/>
                <a:ext cx="2608599" cy="4985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/>
              <p:nvPr/>
            </p:nvSpPr>
            <p:spPr>
              <a:xfrm>
                <a:off x="5028744" y="3013177"/>
                <a:ext cx="18746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44" y="3013177"/>
                <a:ext cx="187468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/>
              <p:nvPr/>
            </p:nvSpPr>
            <p:spPr>
              <a:xfrm>
                <a:off x="5112517" y="4187421"/>
                <a:ext cx="1707134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517" y="4187421"/>
                <a:ext cx="1707134" cy="5656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/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blipFill>
                <a:blip r:embed="rId5"/>
                <a:stretch>
                  <a:fillRect l="-1194" t="-104412" r="-15224" b="-1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8799EE61-E12D-4436-22AF-54331981826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D4535-23E8-5651-E538-D6D4571D6356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8B4AE-D8F0-FC2B-127A-30B68BF07DBD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AA0B6-EAC1-FE01-D4E8-5D8CB73C7C3A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9CF74-6944-3205-C995-428A7BB4ED96}"/>
              </a:ext>
            </a:extLst>
          </p:cNvPr>
          <p:cNvSpPr txBox="1"/>
          <p:nvPr/>
        </p:nvSpPr>
        <p:spPr>
          <a:xfrm>
            <a:off x="4144931" y="5804458"/>
            <a:ext cx="364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voltage across the </a:t>
            </a:r>
            <a:r>
              <a:rPr lang="en-US" b="1" dirty="0">
                <a:solidFill>
                  <a:srgbClr val="7030A0"/>
                </a:solidFill>
              </a:rPr>
              <a:t>charging</a:t>
            </a:r>
            <a:r>
              <a:rPr lang="en-US" dirty="0">
                <a:solidFill>
                  <a:srgbClr val="7030A0"/>
                </a:solidFill>
              </a:rPr>
              <a:t> capacitor as a function of time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DB0676-EBDE-521C-01E4-2320FDB3577E}"/>
              </a:ext>
            </a:extLst>
          </p:cNvPr>
          <p:cNvCxnSpPr/>
          <p:nvPr/>
        </p:nvCxnSpPr>
        <p:spPr>
          <a:xfrm>
            <a:off x="3372787" y="3324352"/>
            <a:ext cx="0" cy="640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06C0C0-C5FF-B5FB-5D0B-98684C2B45C0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68FD806-081B-F0CE-341E-56AB458B7698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C79067-B32F-3BC0-0DC8-88F601B32762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20FB41-F3E6-6D74-E9B9-DD33CF824421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387D81-7CF3-963A-9DBB-D1BFCE7EC9D2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7E031-D6EE-4854-F6FD-14ED6A975F89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5FECA7-48A1-3262-80F8-50F10DFACA6F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9D6D28-9B44-A6A7-95DA-77C5740A6253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543C49-3773-1FB3-E344-8685D4C290E1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026454-8143-A5C8-7773-D73ED6F720DA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4CC3BC-CA3D-33D9-40B9-466CAE6E33B5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DCF267-785C-F005-74A0-B2655038C2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2814F-9299-DF3B-AE40-8BC30B051B7D}"/>
              </a:ext>
            </a:extLst>
          </p:cNvPr>
          <p:cNvSpPr/>
          <p:nvPr/>
        </p:nvSpPr>
        <p:spPr>
          <a:xfrm>
            <a:off x="4907756" y="5276545"/>
            <a:ext cx="2181225" cy="4985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6" grpId="0"/>
      <p:bldP spid="7" grpId="0"/>
      <p:bldP spid="11" grpId="0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first order 3-D approximation of the ocean floor based upon only 220 sample (red) points (sonar timings)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1F1EC-1CBB-42B7-9CAD-0BD1976A8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74" y="2095856"/>
            <a:ext cx="4034258" cy="2793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216E3-13C9-475C-BDB0-3E29B65161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197" y="2095856"/>
            <a:ext cx="3909130" cy="27932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8E00-30FB-0BEC-C292-A2CBB482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A23E-DBD4-48B3-D70A-87A69AFD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ABBB-1CD3-8783-5235-8B96A64DC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A5803-BEC8-5550-4700-95C3E7EF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31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E7281-738F-D60E-4627-BD777DA7E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D4D5FF-3C10-B625-7013-4B11F0A294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155" y="1526767"/>
            <a:ext cx="5675690" cy="4745696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B9AFA6-FAA4-7D71-2ED6-4B8AE54A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6D880-9196-6838-D181-2D3435AC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1450-ECFE-CD1F-EBC9-4F5524191B5F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Black</a:t>
            </a:r>
            <a:r>
              <a:rPr lang="en-US" dirty="0"/>
              <a:t>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C0BA2-D9AD-F216-FA1E-774211FBC468}"/>
              </a:ext>
            </a:extLst>
          </p:cNvPr>
          <p:cNvSpPr txBox="1"/>
          <p:nvPr/>
        </p:nvSpPr>
        <p:spPr>
          <a:xfrm>
            <a:off x="1464488" y="5146567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4F9CE-403D-E4F6-E79A-3A53CB05161C}"/>
              </a:ext>
            </a:extLst>
          </p:cNvPr>
          <p:cNvSpPr txBox="1"/>
          <p:nvPr/>
        </p:nvSpPr>
        <p:spPr>
          <a:xfrm>
            <a:off x="1464488" y="5552202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to </a:t>
            </a:r>
            <a:r>
              <a:rPr lang="en-US" b="1" dirty="0"/>
              <a:t>AD1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40099981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BDE81-36C8-C591-D199-3B262440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CF45-DD00-8407-48F8-84936CE2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47F9C-CCED-F003-811A-B5052F91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1148-1D3D-D850-8C0B-179E6E6FB3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110" y="1560840"/>
            <a:ext cx="6861779" cy="46698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3BF07A-AB8A-7E85-73AE-EA5B5E72CC86}"/>
              </a:ext>
            </a:extLst>
          </p:cNvPr>
          <p:cNvCxnSpPr/>
          <p:nvPr/>
        </p:nvCxnSpPr>
        <p:spPr>
          <a:xfrm flipV="1">
            <a:off x="4375517" y="5603428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93F5-719F-6D64-C784-A42DFB340519}"/>
              </a:ext>
            </a:extLst>
          </p:cNvPr>
          <p:cNvCxnSpPr/>
          <p:nvPr/>
        </p:nvCxnSpPr>
        <p:spPr>
          <a:xfrm flipV="1">
            <a:off x="5328962" y="5603429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4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30D9-27E9-CC41-51F7-DA15414F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B2F9D-2748-B26C-3C5A-845BD0C1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C22123-2056-A6DD-3D41-05E71533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443A7-45DA-A51E-EE8E-6B0A937B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1" y="1468581"/>
            <a:ext cx="7742857" cy="46571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ED04BCD-7754-ECE0-BEC4-C27179DD7AAE}"/>
              </a:ext>
            </a:extLst>
          </p:cNvPr>
          <p:cNvGrpSpPr/>
          <p:nvPr/>
        </p:nvGrpSpPr>
        <p:grpSpPr>
          <a:xfrm>
            <a:off x="3380823" y="2990420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4173B18-1521-7B5C-16AF-2E3D6D100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021140-E69B-B235-C905-E77C1FD8C5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06EB59E-C840-1D2B-3DF4-6B9EE0C612E9}"/>
              </a:ext>
            </a:extLst>
          </p:cNvPr>
          <p:cNvGrpSpPr/>
          <p:nvPr/>
        </p:nvGrpSpPr>
        <p:grpSpPr>
          <a:xfrm>
            <a:off x="3942293" y="3955052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0C333B7-D843-18B3-6B13-B8CA7BAEB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370562-08F3-23BB-BF22-83155104D65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172BA8-CB32-695D-B761-E128542BE4C9}"/>
              </a:ext>
            </a:extLst>
          </p:cNvPr>
          <p:cNvGrpSpPr/>
          <p:nvPr/>
        </p:nvGrpSpPr>
        <p:grpSpPr>
          <a:xfrm>
            <a:off x="2833812" y="4147739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E53DC6-E307-D2BF-D88C-798512BFF9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2BA66D0-B9CA-19C7-6CEA-84E9CD81D5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F5CFBB-4416-42C3-FB0B-94AF595425D8}"/>
              </a:ext>
            </a:extLst>
          </p:cNvPr>
          <p:cNvGrpSpPr/>
          <p:nvPr/>
        </p:nvGrpSpPr>
        <p:grpSpPr>
          <a:xfrm>
            <a:off x="3033720" y="5687040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ACE78A-3C74-A747-EA0F-8CCDF6BC861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6E7D30-D383-EE9F-9E1B-D973A6261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8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6276-521C-4F76-5E32-00112C75B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561BF-BD19-26BA-D9DA-E30054C5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327780"/>
            <a:ext cx="7742857" cy="50285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148501-2D54-F864-B391-F0DD85B9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45478A-C893-3D36-B512-B0ED39DF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363691-0B9B-401F-08E1-657173971219}"/>
              </a:ext>
            </a:extLst>
          </p:cNvPr>
          <p:cNvGrpSpPr/>
          <p:nvPr/>
        </p:nvGrpSpPr>
        <p:grpSpPr>
          <a:xfrm>
            <a:off x="4572000" y="1715073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784E82F-B4EA-DD68-3A72-27949CACAE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423E9A-599C-CB76-E46E-3C68DEABD4C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B01FD2-C96D-0A1D-0E53-360352CB8752}"/>
              </a:ext>
            </a:extLst>
          </p:cNvPr>
          <p:cNvGrpSpPr/>
          <p:nvPr/>
        </p:nvGrpSpPr>
        <p:grpSpPr>
          <a:xfrm>
            <a:off x="5456903" y="2077945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BE407D-9632-CC8A-2596-5C9ED5E13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A80772-AA11-0F43-FA8F-0E226BEF32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9D99D-DEA3-1BE0-70AC-E953F01AD478}"/>
              </a:ext>
            </a:extLst>
          </p:cNvPr>
          <p:cNvGrpSpPr/>
          <p:nvPr/>
        </p:nvGrpSpPr>
        <p:grpSpPr>
          <a:xfrm>
            <a:off x="1929013" y="2850251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541E61-645F-1CA3-AF63-AEC97356AA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D3C6277-6798-BBD9-401B-CE011E07F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51D6E0-68CE-603B-7E98-5B4E9EF98A03}"/>
              </a:ext>
            </a:extLst>
          </p:cNvPr>
          <p:cNvGrpSpPr/>
          <p:nvPr/>
        </p:nvGrpSpPr>
        <p:grpSpPr>
          <a:xfrm>
            <a:off x="4039830" y="3327554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D325B0-7058-7DC2-BF79-AD9D3B75B4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7D834F-692C-748B-0178-376ED6B16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921992-FE81-7EC1-C843-207344DC67CA}"/>
              </a:ext>
            </a:extLst>
          </p:cNvPr>
          <p:cNvGrpSpPr/>
          <p:nvPr/>
        </p:nvGrpSpPr>
        <p:grpSpPr>
          <a:xfrm>
            <a:off x="4495750" y="3804826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7B3A42-669C-B007-661F-B888775D474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124097B-7F67-AD77-54D4-E05BBB0D3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C16253-3708-3530-8C41-40EDCABF85DE}"/>
              </a:ext>
            </a:extLst>
          </p:cNvPr>
          <p:cNvGrpSpPr/>
          <p:nvPr/>
        </p:nvGrpSpPr>
        <p:grpSpPr>
          <a:xfrm>
            <a:off x="2957551" y="3997571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276139-1189-615B-F1A7-4F7DCB5458C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A85A29A-029F-76DF-1602-C3E1417C5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C5A78A-81C1-2915-F9A2-8E2317475085}"/>
              </a:ext>
            </a:extLst>
          </p:cNvPr>
          <p:cNvGrpSpPr/>
          <p:nvPr/>
        </p:nvGrpSpPr>
        <p:grpSpPr>
          <a:xfrm>
            <a:off x="3304272" y="4190416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7D1F24-4BF4-6541-D291-7F6966B6C5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83E7A04-ABAE-BD09-8DC8-D5008B8FC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95037B-621E-E358-C08F-1B28654A9609}"/>
              </a:ext>
            </a:extLst>
          </p:cNvPr>
          <p:cNvGrpSpPr/>
          <p:nvPr/>
        </p:nvGrpSpPr>
        <p:grpSpPr>
          <a:xfrm>
            <a:off x="3686466" y="4383261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66309D-B421-E516-2746-01D3F8D1F7B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CEF5006-7158-F1B1-EAAA-6925F8F142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B1D8C8-8267-E989-7D7B-877A2F5F3DE2}"/>
              </a:ext>
            </a:extLst>
          </p:cNvPr>
          <p:cNvGrpSpPr/>
          <p:nvPr/>
        </p:nvGrpSpPr>
        <p:grpSpPr>
          <a:xfrm>
            <a:off x="3686466" y="468706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E9852E0-0B43-C539-DD6D-86616864587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592B850-AB51-DE92-BC4A-49179EDB0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F9975E-6D86-9225-094F-A305433941A8}"/>
              </a:ext>
            </a:extLst>
          </p:cNvPr>
          <p:cNvGrpSpPr/>
          <p:nvPr/>
        </p:nvGrpSpPr>
        <p:grpSpPr>
          <a:xfrm>
            <a:off x="3309785" y="532955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E121FB-361E-E7B8-4F54-E118E1ABEB2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CEA3599-1BB1-7DC2-F512-57625D28B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350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908FA-605C-0A44-66FF-9F3E0CC9F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2AECF8-ECEF-E412-0E28-919C3CCA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581381"/>
            <a:ext cx="7742857" cy="36952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58D5E8-6D95-B946-108E-C37F8E4F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977602-D71C-6702-43F4-0AE60E836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5C2D2-0A9A-3CE4-3BAA-D9B84C7F9C22}"/>
              </a:ext>
            </a:extLst>
          </p:cNvPr>
          <p:cNvGrpSpPr/>
          <p:nvPr/>
        </p:nvGrpSpPr>
        <p:grpSpPr>
          <a:xfrm>
            <a:off x="4033684" y="1955704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32C924-D84A-FA6C-D146-21F00E1B0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77A3F0-279B-880E-5C27-2A9841CB9D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EB2E80-7ED5-D51C-3F18-2B09B0849364}"/>
              </a:ext>
            </a:extLst>
          </p:cNvPr>
          <p:cNvGrpSpPr/>
          <p:nvPr/>
        </p:nvGrpSpPr>
        <p:grpSpPr>
          <a:xfrm>
            <a:off x="3749793" y="2338048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0EF2D-CE9C-C35C-EA55-9187FB8D22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4DB86B-E32B-FEE4-B96D-40536EA2085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FE8E23-FC06-30C1-C675-5DDC11775B0D}"/>
              </a:ext>
            </a:extLst>
          </p:cNvPr>
          <p:cNvGrpSpPr/>
          <p:nvPr/>
        </p:nvGrpSpPr>
        <p:grpSpPr>
          <a:xfrm>
            <a:off x="3658215" y="2720392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CAC2AF-E238-7252-9D15-BDAEBF6E13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3F3F0C-22CF-DE74-ADE5-B4ED4010B0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D2978B-EB0B-54B5-A75E-D1BE90B82CDF}"/>
              </a:ext>
            </a:extLst>
          </p:cNvPr>
          <p:cNvGrpSpPr/>
          <p:nvPr/>
        </p:nvGrpSpPr>
        <p:grpSpPr>
          <a:xfrm>
            <a:off x="4826425" y="3503029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747326-4A4D-8F74-5A64-AABD473A607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50D79F-2EAC-3C17-9194-19592C6344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EA5D5C-4C27-55B5-EAC1-C1DAB25BF427}"/>
              </a:ext>
            </a:extLst>
          </p:cNvPr>
          <p:cNvGrpSpPr/>
          <p:nvPr/>
        </p:nvGrpSpPr>
        <p:grpSpPr>
          <a:xfrm>
            <a:off x="3503357" y="3859404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423030-B3FB-7377-F19E-70A198FB7D3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3B5EF57-B061-5F12-BF3A-54091ADBE1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52DC5B-15D1-4F9E-1035-392702073B24}"/>
              </a:ext>
            </a:extLst>
          </p:cNvPr>
          <p:cNvGrpSpPr/>
          <p:nvPr/>
        </p:nvGrpSpPr>
        <p:grpSpPr>
          <a:xfrm>
            <a:off x="2225792" y="4228736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EE60BC-E30F-07F0-C27B-E5D2E65765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5138CF8-ED5B-CE3D-55F1-1C4BD6041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327033-613E-C8F5-7B56-1E7F445C64C0}"/>
              </a:ext>
            </a:extLst>
          </p:cNvPr>
          <p:cNvGrpSpPr/>
          <p:nvPr/>
        </p:nvGrpSpPr>
        <p:grpSpPr>
          <a:xfrm>
            <a:off x="4118761" y="4403957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0471F6-4884-E939-476B-28E0C8110ED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0DBFF96-6963-E802-C166-232BB9374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CCBED-9158-66A5-9FC6-9418E9BBE600}"/>
              </a:ext>
            </a:extLst>
          </p:cNvPr>
          <p:cNvGrpSpPr/>
          <p:nvPr/>
        </p:nvGrpSpPr>
        <p:grpSpPr>
          <a:xfrm>
            <a:off x="5160720" y="4644161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55EA45-A47F-8FEB-F283-641D6DE68D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AB4212F-F6E7-4FC4-8D5B-C182C426E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7BBBB5-F3BA-B276-210C-56548BC444AD}"/>
              </a:ext>
            </a:extLst>
          </p:cNvPr>
          <p:cNvGrpSpPr/>
          <p:nvPr/>
        </p:nvGrpSpPr>
        <p:grpSpPr>
          <a:xfrm>
            <a:off x="4535129" y="483705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B44CF9-B04E-1CD8-FCFA-110E0CAA82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45312B-021C-674D-7CF7-A6A8C286F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831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5119-B98C-F05B-717E-222C96C95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8B8984-6516-B63F-2F4A-FB2C8706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364635"/>
            <a:ext cx="7742857" cy="4866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441A43-B81C-3E2A-BAAC-7A277BD7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7AF26C-BF12-8102-8C53-43CBECA5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78D3E-31C2-3A70-94B3-43F6BD98D553}"/>
              </a:ext>
            </a:extLst>
          </p:cNvPr>
          <p:cNvGrpSpPr/>
          <p:nvPr/>
        </p:nvGrpSpPr>
        <p:grpSpPr>
          <a:xfrm>
            <a:off x="3958339" y="1779241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316CCA6-4C4F-397A-7A04-1E2EAACED6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3E3728-6FA4-58A4-C2C8-0D368448E3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10E6B6-46B0-ECC9-23B8-A5768BB68FD0}"/>
              </a:ext>
            </a:extLst>
          </p:cNvPr>
          <p:cNvGrpSpPr/>
          <p:nvPr/>
        </p:nvGrpSpPr>
        <p:grpSpPr>
          <a:xfrm>
            <a:off x="7054460" y="2516216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EF461D3-771C-ED2A-2F3F-80876C2777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287820-E8A9-BCA0-8244-C8ADBE14D44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0B5A86-2768-6812-2C68-5B4B66900BB1}"/>
              </a:ext>
            </a:extLst>
          </p:cNvPr>
          <p:cNvGrpSpPr/>
          <p:nvPr/>
        </p:nvGrpSpPr>
        <p:grpSpPr>
          <a:xfrm>
            <a:off x="6457950" y="3075710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F3F1E-1E42-9EA6-589D-53C1BB85E0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293213-5E90-9A65-8DB3-FC4785C9D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3AC92C-8428-1FC6-1D92-8437133BBC31}"/>
              </a:ext>
            </a:extLst>
          </p:cNvPr>
          <p:cNvGrpSpPr/>
          <p:nvPr/>
        </p:nvGrpSpPr>
        <p:grpSpPr>
          <a:xfrm>
            <a:off x="4651513" y="4097604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49F0F5-49BF-4B33-4CD9-8BE77852140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A04AF85-8D95-BCF8-A302-D313A1ACD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014C94-D0EC-FBF2-082E-A17FE6A05186}"/>
              </a:ext>
            </a:extLst>
          </p:cNvPr>
          <p:cNvGrpSpPr/>
          <p:nvPr/>
        </p:nvGrpSpPr>
        <p:grpSpPr>
          <a:xfrm>
            <a:off x="2715076" y="4803577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D07BDA-01CE-8CE0-188F-235DE2AADB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2127D2-930C-02ED-6FC4-96325B2FE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07E041-74AD-A2A6-E3BB-AED80AE0100F}"/>
              </a:ext>
            </a:extLst>
          </p:cNvPr>
          <p:cNvGrpSpPr/>
          <p:nvPr/>
        </p:nvGrpSpPr>
        <p:grpSpPr>
          <a:xfrm>
            <a:off x="7054460" y="573581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CC1300-2CF0-D165-5DC2-67126F85E53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5722AE-FABD-7B2D-B731-99C42E150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97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63B28-4D8E-4236-04E0-F50FFAB41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D5686-1FD0-D503-C220-0C2F4B09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521B91-CED0-9CF8-C080-38ECB84C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4D977-5FDA-722E-8D55-5BF28E11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1" y="1457571"/>
            <a:ext cx="7742857" cy="3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48991DF-FF68-17C9-78CE-60F6606B50DD}"/>
              </a:ext>
            </a:extLst>
          </p:cNvPr>
          <p:cNvGrpSpPr/>
          <p:nvPr/>
        </p:nvGrpSpPr>
        <p:grpSpPr>
          <a:xfrm>
            <a:off x="6709561" y="1674968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1D6E486-8A33-593A-1B6D-07D098175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CB407F-DEF9-D7CA-94BD-DA25ADE159E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50A25B-E789-DE9F-D135-BF91545C8AAF}"/>
              </a:ext>
            </a:extLst>
          </p:cNvPr>
          <p:cNvGrpSpPr/>
          <p:nvPr/>
        </p:nvGrpSpPr>
        <p:grpSpPr>
          <a:xfrm>
            <a:off x="3679850" y="378394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B6ABFB-08F4-5B6C-5F99-2D565D78B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614FE-48B8-EF08-0CF9-574362B425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FE2888-E919-87B2-5519-E9CC55585F8D}"/>
              </a:ext>
            </a:extLst>
          </p:cNvPr>
          <p:cNvGrpSpPr/>
          <p:nvPr/>
        </p:nvGrpSpPr>
        <p:grpSpPr>
          <a:xfrm>
            <a:off x="7056148" y="4326125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DE2506-3E0E-5EEA-88EB-30A8012B971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2A5F5CE-C4EC-9CA5-97A4-7348AB6B6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8F2A2E-FCC7-D8E5-3A16-2C03CB24D407}"/>
              </a:ext>
            </a:extLst>
          </p:cNvPr>
          <p:cNvGrpSpPr/>
          <p:nvPr/>
        </p:nvGrpSpPr>
        <p:grpSpPr>
          <a:xfrm>
            <a:off x="2097456" y="4929809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C1DBBC-8EBE-73E0-92E5-77E54C4E77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7BF8DA-5D84-DFFA-1089-455199669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78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A0A15-6675-9F24-5159-AE43E393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17D-D1C7-4CE7-2423-9BBE1BB1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D20E-F9DA-AE86-F026-D3888CE8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97724-8F30-7433-A2E5-6E5E24A9D9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869" y="1433506"/>
            <a:ext cx="7058261" cy="498604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586C62-9CAA-4814-4376-B7C4E95BEF65}"/>
              </a:ext>
            </a:extLst>
          </p:cNvPr>
          <p:cNvSpPr/>
          <p:nvPr/>
        </p:nvSpPr>
        <p:spPr>
          <a:xfrm>
            <a:off x="3269608" y="2244631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DBB702-C534-D410-DA27-C98941800DFD}"/>
              </a:ext>
            </a:extLst>
          </p:cNvPr>
          <p:cNvSpPr/>
          <p:nvPr/>
        </p:nvSpPr>
        <p:spPr>
          <a:xfrm>
            <a:off x="3355936" y="2370777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CE9C2-582B-BAC7-3C6A-0B324A70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6E5C5-F18C-6349-976E-7508BC6B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3AEAB3-08DC-A524-AF5C-77E5A7A6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80CC9-0F98-CCFF-370A-A0CA63EA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" y="2224625"/>
            <a:ext cx="8669956" cy="8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5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37195-9DEA-943E-66B8-02E012E9377B}"/>
              </a:ext>
            </a:extLst>
          </p:cNvPr>
          <p:cNvSpPr txBox="1"/>
          <p:nvPr/>
        </p:nvSpPr>
        <p:spPr>
          <a:xfrm>
            <a:off x="4450887" y="4636050"/>
            <a:ext cx="424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 lines of code can change the world!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5EC78-52BC-7976-D7EA-F0B7D584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82BD35-F2DE-CAB9-D757-BE05BDBD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436D5-0BE0-DA35-D7F7-D32D1085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B97B74-A0D6-FD58-EC56-AC877A4E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</p:spTree>
    <p:extLst>
      <p:ext uri="{BB962C8B-B14F-4D97-AF65-F5344CB8AC3E}">
        <p14:creationId xmlns:p14="http://schemas.microsoft.com/office/powerpoint/2010/main" val="22943475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BF84D-CCE6-F428-B7DA-4A3973879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40AD22-639F-D2CB-56B8-C51ECFCB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6" y="4582109"/>
            <a:ext cx="2818712" cy="76943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/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6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9A9B8-833F-832D-837E-AC9EB695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/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=63.2%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3.3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=2.06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blipFill>
                <a:blip r:embed="rId3"/>
                <a:stretch>
                  <a:fillRect l="-176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292DCCF-E92C-BB2E-0547-2EAF0EBD94DD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088886" y="2790291"/>
            <a:ext cx="2750858" cy="386547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439999-8069-FBB4-74D1-A82FB2659FD4}"/>
              </a:ext>
            </a:extLst>
          </p:cNvPr>
          <p:cNvSpPr/>
          <p:nvPr/>
        </p:nvSpPr>
        <p:spPr>
          <a:xfrm>
            <a:off x="2273223" y="3219584"/>
            <a:ext cx="258354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EA601D-7B47-1199-F27E-CB8921D1FD35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4790B-3BF9-6C6A-01BB-0658B2DCA2C7}"/>
              </a:ext>
            </a:extLst>
          </p:cNvPr>
          <p:cNvSpPr/>
          <p:nvPr/>
        </p:nvSpPr>
        <p:spPr>
          <a:xfrm>
            <a:off x="2292272" y="5127619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268BBDC-2EE4-E38A-23AD-8CC2FD9A6C8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16200000" flipH="1" flipV="1">
            <a:off x="1347391" y="1537673"/>
            <a:ext cx="4656671" cy="2766909"/>
          </a:xfrm>
          <a:prstGeom prst="bentConnector4">
            <a:avLst>
              <a:gd name="adj1" fmla="val -4909"/>
              <a:gd name="adj2" fmla="val 161626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5943A5-342F-1D36-08E8-BC3D3B699CB1}"/>
              </a:ext>
            </a:extLst>
          </p:cNvPr>
          <p:cNvSpPr txBox="1"/>
          <p:nvPr/>
        </p:nvSpPr>
        <p:spPr>
          <a:xfrm>
            <a:off x="6911998" y="605605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FBD3A9-976D-1FE7-DFE6-316ADEEF6946}"/>
              </a:ext>
            </a:extLst>
          </p:cNvPr>
          <p:cNvSpPr/>
          <p:nvPr/>
        </p:nvSpPr>
        <p:spPr>
          <a:xfrm>
            <a:off x="6071016" y="6098458"/>
            <a:ext cx="652073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8" grpId="0" animBg="1"/>
      <p:bldP spid="9" grpId="0" animBg="1"/>
      <p:bldP spid="11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E45612-DFEF-B7C0-1BDA-8821B11B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/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−63.2%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1−0.632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=1.22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blipFill>
                <a:blip r:embed="rId3"/>
                <a:stretch>
                  <a:fillRect l="-95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95ADD45-AA00-1044-8717-FEC8514CA124}"/>
              </a:ext>
            </a:extLst>
          </p:cNvPr>
          <p:cNvCxnSpPr>
            <a:cxnSpLocks/>
            <a:stCxn id="3" idx="3"/>
            <a:endCxn id="8" idx="3"/>
          </p:cNvCxnSpPr>
          <p:nvPr/>
        </p:nvCxnSpPr>
        <p:spPr>
          <a:xfrm flipH="1" flipV="1">
            <a:off x="5048251" y="4144206"/>
            <a:ext cx="2713150" cy="2092752"/>
          </a:xfrm>
          <a:prstGeom prst="bentConnector3">
            <a:avLst>
              <a:gd name="adj1" fmla="val -84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EADA9-DA24-5ABD-409A-25A56FA79330}"/>
              </a:ext>
            </a:extLst>
          </p:cNvPr>
          <p:cNvSpPr txBox="1"/>
          <p:nvPr/>
        </p:nvSpPr>
        <p:spPr>
          <a:xfrm>
            <a:off x="7999275" y="605229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6E0990-CF15-7940-BB49-96A2D23AEE7F}"/>
              </a:ext>
            </a:extLst>
          </p:cNvPr>
          <p:cNvSpPr/>
          <p:nvPr/>
        </p:nvSpPr>
        <p:spPr>
          <a:xfrm>
            <a:off x="4792219" y="4016190"/>
            <a:ext cx="256032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58103-A725-80BC-B012-D25E16E25A9A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585EE-1767-A380-A057-833C27D249F2}"/>
              </a:ext>
            </a:extLst>
          </p:cNvPr>
          <p:cNvSpPr/>
          <p:nvPr/>
        </p:nvSpPr>
        <p:spPr>
          <a:xfrm>
            <a:off x="4683204" y="5165094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55C42-ADE3-A423-91CC-B9D973D335C7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 rot="16200000" flipH="1" flipV="1">
            <a:off x="2653297" y="2881054"/>
            <a:ext cx="4694146" cy="117623"/>
          </a:xfrm>
          <a:prstGeom prst="bentConnector4">
            <a:avLst>
              <a:gd name="adj1" fmla="val -4870"/>
              <a:gd name="adj2" fmla="val -2896132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9CCA-8463-20C6-220B-4BE7F7F9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D60B4-941D-E1D1-4177-AF8E27FB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333E08-6A92-1160-ED41-B0D3F289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97045-EF19-32ED-F355-5146D64B34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EF9C549-7B5A-8336-057D-3DB7B3D92040}"/>
              </a:ext>
            </a:extLst>
          </p:cNvPr>
          <p:cNvSpPr/>
          <p:nvPr/>
        </p:nvSpPr>
        <p:spPr>
          <a:xfrm>
            <a:off x="2576945" y="4648495"/>
            <a:ext cx="1995055" cy="921957"/>
          </a:xfrm>
          <a:prstGeom prst="wedgeRoundRectCallout">
            <a:avLst>
              <a:gd name="adj1" fmla="val 91288"/>
              <a:gd name="adj2" fmla="val 5430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Did your </a:t>
            </a:r>
            <a:r>
              <a:rPr lang="en-US" b="1" dirty="0"/>
              <a:t>actual</a:t>
            </a:r>
            <a:r>
              <a:rPr lang="en-US" dirty="0"/>
              <a:t> precisely match </a:t>
            </a:r>
            <a:r>
              <a:rPr lang="en-US" b="1" dirty="0"/>
              <a:t>theory</a:t>
            </a:r>
            <a:r>
              <a:rPr lang="en-US" dirty="0"/>
              <a:t>? Why not?</a:t>
            </a:r>
          </a:p>
        </p:txBody>
      </p:sp>
    </p:spTree>
    <p:extLst>
      <p:ext uri="{BB962C8B-B14F-4D97-AF65-F5344CB8AC3E}">
        <p14:creationId xmlns:p14="http://schemas.microsoft.com/office/powerpoint/2010/main" val="21431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F9F23-B411-1A42-55A0-9F056D67FB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977" y="726745"/>
            <a:ext cx="3406443" cy="2555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B70C1-69EA-6877-2FEF-1D7C0B23D0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865211"/>
            <a:ext cx="3797504" cy="227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8B6EA-B697-767C-DAA4-68C9E13E47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27883" y="3134415"/>
            <a:ext cx="2555434" cy="340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4CB82-C2B5-C5E8-6D6C-7E8F6C5357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3544818"/>
            <a:ext cx="3806455" cy="2586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/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$450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𝑂𝑠𝑐𝑖𝑙𝑙𝑜𝑠𝑐𝑜𝑝𝑒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/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𝑀𝐶𝑈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187EA2A-9734-8B91-DB78-00410CCA27E0}"/>
              </a:ext>
            </a:extLst>
          </p:cNvPr>
          <p:cNvSpPr txBox="1"/>
          <p:nvPr/>
        </p:nvSpPr>
        <p:spPr>
          <a:xfrm>
            <a:off x="4499127" y="369849"/>
            <a:ext cx="391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Value of Knowing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2177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07B271-B6E2-29DC-934C-A22D2D51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Installing Software (Manually)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1F420-0576-32D0-9EA2-AB9B9696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47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37EA8-E4CB-E7EA-CF0E-EDEB970D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8C7B-1F4B-654E-A6C1-C6F9C534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Update winget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4E8ED-94CE-DB60-13B4-20F53C95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5E8FD-0BFA-86FF-72F0-AFE22D2EF7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1386018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  <a:hlinkClick r:id="rId2"/>
              </a:rPr>
              <a:t>https://apps.microsoft.com/detail/9NBLGGH4NNS1</a:t>
            </a:r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D22AF-C0BA-97EC-622F-1555F60E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80" y="1943343"/>
            <a:ext cx="6033640" cy="30607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F0D6BD2-FEEC-F0C3-59C5-027880EBE153}"/>
              </a:ext>
            </a:extLst>
          </p:cNvPr>
          <p:cNvGrpSpPr>
            <a:grpSpLocks/>
          </p:cNvGrpSpPr>
          <p:nvPr/>
        </p:nvGrpSpPr>
        <p:grpSpPr>
          <a:xfrm>
            <a:off x="783392" y="5520108"/>
            <a:ext cx="7577217" cy="660129"/>
            <a:chOff x="740644" y="5471982"/>
            <a:chExt cx="7577217" cy="660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82AC6C-30AD-1AEF-9353-9FD89ED29F03}"/>
                </a:ext>
              </a:extLst>
            </p:cNvPr>
            <p:cNvSpPr txBox="1">
              <a:spLocks/>
            </p:cNvSpPr>
            <p:nvPr/>
          </p:nvSpPr>
          <p:spPr>
            <a:xfrm>
              <a:off x="3263872" y="5478880"/>
              <a:ext cx="50539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4"/>
                </a:rPr>
                <a:t>https://apps.microsoft.com/detail/9N0DX20HK701</a:t>
              </a:r>
              <a:endParaRPr lang="en-US" dirty="0"/>
            </a:p>
            <a:p>
              <a:r>
                <a:rPr lang="en-US" dirty="0">
                  <a:hlinkClick r:id="rId5"/>
                </a:rPr>
                <a:t>https://github.com/PowerShell/PowerShell/releases</a:t>
              </a:r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D46F83-C1AB-461C-B939-413F9FD9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644" y="5471982"/>
              <a:ext cx="2402631" cy="660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5458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DD72D-81EC-2D63-8E43-8E25879EB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C3E4A-8F93-4912-9660-4BA32974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51" y="2223967"/>
            <a:ext cx="6979698" cy="41323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6FEB9-6D4A-3531-7362-8C3DA5B0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VS Code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14B5E-FA40-E866-6AD5-2F0921D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82E84-9D18-461B-3A15-53F9113E5B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https://code.visualstudio.com/download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1511-FC52-57BD-411D-B55371F2B871}"/>
              </a:ext>
            </a:extLst>
          </p:cNvPr>
          <p:cNvSpPr/>
          <p:nvPr/>
        </p:nvSpPr>
        <p:spPr>
          <a:xfrm>
            <a:off x="1299412" y="4495977"/>
            <a:ext cx="1459830" cy="76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6E2822-5F49-0C6A-370C-EA4BF3D9D449}"/>
              </a:ext>
            </a:extLst>
          </p:cNvPr>
          <p:cNvCxnSpPr>
            <a:cxnSpLocks/>
          </p:cNvCxnSpPr>
          <p:nvPr/>
        </p:nvCxnSpPr>
        <p:spPr>
          <a:xfrm>
            <a:off x="628650" y="4906254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EF14-936F-9651-B095-60752123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8862-3A73-5B74-78C8-8C46FE4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Git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ED82-2648-F9EF-5F97-53AF99C7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850C2-AF35-8876-116B-0273A97106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https://git-scm.com/install/windows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256D41-C033-56D0-C745-ED65F5B3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4" y="2194446"/>
            <a:ext cx="6380952" cy="41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30C35-B120-003B-F2BB-CF2271FA74EA}"/>
              </a:ext>
            </a:extLst>
          </p:cNvPr>
          <p:cNvSpPr/>
          <p:nvPr/>
        </p:nvSpPr>
        <p:spPr>
          <a:xfrm>
            <a:off x="1628274" y="3930316"/>
            <a:ext cx="204536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2E9C6D-48AA-3EC3-B224-D4A9D8F1DA64}"/>
              </a:ext>
            </a:extLst>
          </p:cNvPr>
          <p:cNvCxnSpPr>
            <a:cxnSpLocks/>
          </p:cNvCxnSpPr>
          <p:nvPr/>
        </p:nvCxnSpPr>
        <p:spPr>
          <a:xfrm>
            <a:off x="958450" y="4048002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10BA9-14E1-D497-E85B-6A97E8033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09C513-41A2-AA87-901B-F1D5EA94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7" y="3461006"/>
            <a:ext cx="8301789" cy="28923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D5B09-DEE7-07F5-FB09-EA8AC09F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Astral “uv”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499BB-B8B1-E225-FB8D-831F1F52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F92C2-A15B-8D2A-A24F-58E20B8EDA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4254" y="1403341"/>
            <a:ext cx="8355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powershell -ExecutionPolicy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ByPass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-c "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irm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https://astral.sh/uv/install.ps1 |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iex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4939F-AB14-A6E4-A208-48445D5E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5" y="2280180"/>
            <a:ext cx="8355491" cy="950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693593-B3F9-5DE7-69AE-68AFDEB6EBA9}"/>
              </a:ext>
            </a:extLst>
          </p:cNvPr>
          <p:cNvSpPr/>
          <p:nvPr/>
        </p:nvSpPr>
        <p:spPr>
          <a:xfrm>
            <a:off x="1914806" y="2756161"/>
            <a:ext cx="6705037" cy="249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B1DEA-8D5F-2132-42A7-93BA61BBE95A}"/>
              </a:ext>
            </a:extLst>
          </p:cNvPr>
          <p:cNvSpPr txBox="1"/>
          <p:nvPr/>
        </p:nvSpPr>
        <p:spPr>
          <a:xfrm>
            <a:off x="4343400" y="4330701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https://docs.astral.sh/uv/getting-started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6FE2A-EA5B-4C09-8F8A-2CF531A17A88}"/>
              </a:ext>
            </a:extLst>
          </p:cNvPr>
          <p:cNvSpPr txBox="1"/>
          <p:nvPr/>
        </p:nvSpPr>
        <p:spPr>
          <a:xfrm>
            <a:off x="5331846" y="3521813"/>
            <a:ext cx="261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Installing uv on Windows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3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61C412-2741-5CFF-E1AA-118B0F5E22BA}"/>
              </a:ext>
            </a:extLst>
          </p:cNvPr>
          <p:cNvSpPr txBox="1"/>
          <p:nvPr/>
        </p:nvSpPr>
        <p:spPr>
          <a:xfrm>
            <a:off x="512400" y="6107720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https://www.bnl.gov/newsroom/news.php?a=213064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9" y="445696"/>
            <a:ext cx="5666397" cy="55668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13883E-F934-4B52-99CC-E518239145FF}"/>
              </a:ext>
            </a:extLst>
          </p:cNvPr>
          <p:cNvSpPr/>
          <p:nvPr/>
        </p:nvSpPr>
        <p:spPr>
          <a:xfrm>
            <a:off x="2874874" y="1119226"/>
            <a:ext cx="2144802" cy="212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7B8EF-C7B5-9B1F-DCAF-90549934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74" y="760686"/>
            <a:ext cx="7568808" cy="5651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8997D6-FB63-44C1-A7B8-D6AB02456EDC}"/>
              </a:ext>
            </a:extLst>
          </p:cNvPr>
          <p:cNvSpPr/>
          <p:nvPr/>
        </p:nvSpPr>
        <p:spPr>
          <a:xfrm>
            <a:off x="2650721" y="900359"/>
            <a:ext cx="1973746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2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244C6-BA74-8BBA-1FB9-ABFF11F915F5}"/>
              </a:ext>
            </a:extLst>
          </p:cNvPr>
          <p:cNvSpPr txBox="1"/>
          <p:nvPr/>
        </p:nvSpPr>
        <p:spPr>
          <a:xfrm>
            <a:off x="3760840" y="4758330"/>
            <a:ext cx="4754510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school interns at </a:t>
            </a:r>
            <a:r>
              <a:rPr lang="en-US" b="1" dirty="0"/>
              <a:t>CERN</a:t>
            </a:r>
            <a:r>
              <a:rPr lang="en-US" dirty="0"/>
              <a:t> are required to complete a course in </a:t>
            </a:r>
            <a:r>
              <a:rPr lang="en-US" b="1" dirty="0">
                <a:solidFill>
                  <a:srgbClr val="FF0000"/>
                </a:solidFill>
              </a:rPr>
              <a:t>Scientific Computing </a:t>
            </a:r>
            <a:r>
              <a:rPr lang="en-US" dirty="0"/>
              <a:t>before they can begin their internship.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That</a:t>
            </a:r>
            <a:r>
              <a:rPr lang="en-US" dirty="0"/>
              <a:t> is how important CERN views these skills!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82C3-9732-ABD0-9D19-2A7BD425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E9130-8D34-CC61-BEB0-ED3310B938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78" y="2022660"/>
            <a:ext cx="7188044" cy="4567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0DD4E-5CD8-4CA2-2264-864513C3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C8FAF2-1B77-46BE-0B9D-9C50C79504F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BNL Science Undergraduate Laboratory Internship (SULI)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03AD5-4F5D-170F-B8E7-1AE1BBB01A8D}"/>
              </a:ext>
            </a:extLst>
          </p:cNvPr>
          <p:cNvSpPr txBox="1"/>
          <p:nvPr/>
        </p:nvSpPr>
        <p:spPr>
          <a:xfrm>
            <a:off x="1287719" y="1378974"/>
            <a:ext cx="6568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https://www.bnl.gov/education/programs/program.php?q=188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developed satellite counter-reconnaissance search algorithms while working for </a:t>
            </a:r>
            <a:r>
              <a:rPr lang="en-US" sz="2400" b="1" dirty="0">
                <a:solidFill>
                  <a:srgbClr val="7030A0"/>
                </a:solidFill>
              </a:rPr>
              <a:t>DARPA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for 35 years, have three adult children, two dogs, and have sponsored </a:t>
            </a:r>
            <a:r>
              <a:rPr lang="en-US" sz="2400" b="1" dirty="0">
                <a:solidFill>
                  <a:srgbClr val="00B050"/>
                </a:solidFill>
              </a:rPr>
              <a:t>interns</a:t>
            </a:r>
            <a:r>
              <a:rPr lang="en-US" sz="2400" dirty="0"/>
              <a:t> for the past 17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130" y="498024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90" y="621130"/>
            <a:ext cx="1660952" cy="17052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653" y="2681301"/>
            <a:ext cx="1552027" cy="205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A7135-996B-904C-5393-DED22B84EA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190" y="902623"/>
            <a:ext cx="1660952" cy="13637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BNL's College Internships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7FB2B-3068-4174-81C7-91EC775862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83" y="1800911"/>
            <a:ext cx="7955234" cy="4449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996FD-A19F-3C29-ECDC-D4184A2B58AA}"/>
              </a:ext>
            </a:extLst>
          </p:cNvPr>
          <p:cNvSpPr txBox="1"/>
          <p:nvPr/>
        </p:nvSpPr>
        <p:spPr>
          <a:xfrm>
            <a:off x="1532186" y="1962768"/>
            <a:ext cx="607962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Summer Internship Programs at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Control Systems Engineering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Modern science is critically dependent on the precision and reliability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control systems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built and maintained by engineers and technicians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This hands-on workshop will teach the fundamentals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programming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microcontrollers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automate the acquisition and analysis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of experimental data measured from analog and semiconductor circuits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You will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write Python code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to control high-precision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sensors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that can rapidly measure and plot the </a:t>
            </a:r>
            <a:r>
              <a:rPr lang="en-US" sz="2400" i="1" dirty="0">
                <a:latin typeface="Calibri" panose="020F0502020204030204" pitchFamily="34" charset="0"/>
                <a:ea typeface="Calibri" panose="020F0502020204030204" pitchFamily="34" charset="0"/>
              </a:rPr>
              <a:t>transient reactions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of various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electronic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components</a:t>
            </a:r>
            <a:endParaRPr lang="en-US" sz="2400" dirty="0"/>
          </a:p>
          <a:p>
            <a:r>
              <a:rPr lang="en-US" sz="2400" dirty="0"/>
              <a:t>These skills are precisely what the US Department of Energy is looking for across all 17 National Laboratories!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7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81E05-0300-2176-94D4-C7EBD261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D111-5FAD-19DB-1462-362BE68D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2026 Mini-Semester (Tech/Engr Track)</a:t>
            </a:r>
            <a:endParaRPr lang="en-US" sz="3200" b="1" u="sng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8E8EC-F7DC-1D25-A48E-45395FB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36EA5-E48F-DB1C-CD6E-9658816E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80" y="1481055"/>
            <a:ext cx="6890840" cy="48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1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D965-C823-DE1E-F139-EBB606B2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B80F-CD5B-0153-AA36-7802087C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1BCF-F327-9181-686D-E70F8004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15271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courseware is in a GitHub repository here: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hlinkClick r:id="rId2"/>
              </a:rPr>
              <a:t>https://github.com/dbiersach/cse101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bottom of that page has a link to the slides: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09A1B-0075-7A31-A4A9-0B60DEC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61BB5-D55D-DBE2-A7FC-4DCB1F0C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0" y="3352800"/>
            <a:ext cx="7930680" cy="2482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C2B893-5124-8134-8711-D2A4DD9DBA0A}"/>
              </a:ext>
            </a:extLst>
          </p:cNvPr>
          <p:cNvSpPr/>
          <p:nvPr/>
        </p:nvSpPr>
        <p:spPr>
          <a:xfrm>
            <a:off x="866275" y="5180872"/>
            <a:ext cx="1098884" cy="329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67279-7578-4F7B-862F-E95AB30FC3C8}"/>
              </a:ext>
            </a:extLst>
          </p:cNvPr>
          <p:cNvGrpSpPr/>
          <p:nvPr/>
        </p:nvGrpSpPr>
        <p:grpSpPr>
          <a:xfrm>
            <a:off x="7094572" y="234030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66DC95-24E6-A3EB-D1C9-78CB97EA6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43DCC-69A7-69EF-9F27-BC53378756E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D22EC4-F452-D3F7-7301-F2DFD4685BCF}"/>
              </a:ext>
            </a:extLst>
          </p:cNvPr>
          <p:cNvGrpSpPr/>
          <p:nvPr/>
        </p:nvGrpSpPr>
        <p:grpSpPr>
          <a:xfrm>
            <a:off x="2089434" y="516902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375BD1-1408-84EE-D058-7C7189C5C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A033ED-5ACD-5D9B-1943-14EFB7FB72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C3B4E-C9DD-38F1-32CA-FFBA5F981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3AF-AFAF-95E3-5D40-0C804CCC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5B69-5E38-43EA-FDB0-2CCE3B828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 uses three </a:t>
            </a:r>
            <a:r>
              <a:rPr lang="en-US" sz="2400" b="1" dirty="0">
                <a:solidFill>
                  <a:srgbClr val="7030A0"/>
                </a:solidFill>
              </a:rPr>
              <a:t>open-source</a:t>
            </a:r>
            <a:r>
              <a:rPr lang="en-US" sz="2400" dirty="0"/>
              <a:t> (and free $$$) tools: </a:t>
            </a:r>
            <a:r>
              <a:rPr lang="en-US" sz="2400" b="1" dirty="0"/>
              <a:t>git</a:t>
            </a:r>
            <a:r>
              <a:rPr lang="en-US" sz="2400" dirty="0"/>
              <a:t>, </a:t>
            </a:r>
            <a:r>
              <a:rPr lang="en-US" sz="2400" b="1" dirty="0"/>
              <a:t>uv</a:t>
            </a:r>
            <a:r>
              <a:rPr lang="en-US" sz="2400" dirty="0"/>
              <a:t>, and </a:t>
            </a:r>
            <a:r>
              <a:rPr lang="en-US" sz="2400" b="1" dirty="0"/>
              <a:t>VS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next few slides show how to install these tools using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(for Windows)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(for macOS)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If you cannot use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on your PC, manual installation instructions are on the slides </a:t>
            </a:r>
            <a:r>
              <a:rPr lang="en-US" sz="2200" b="1" dirty="0">
                <a:solidFill>
                  <a:srgbClr val="FF0000"/>
                </a:solidFill>
              </a:rPr>
              <a:t>at the end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have these three tools already installed on your PC, </a:t>
            </a:r>
            <a:r>
              <a:rPr lang="en-US" sz="2400" u="sng" dirty="0"/>
              <a:t>you do not need to reinstall them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Ensure all three are updated to the latest version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Be sure you can launch </a:t>
            </a:r>
            <a:r>
              <a:rPr lang="en-US" b="1" dirty="0"/>
              <a:t>git</a:t>
            </a:r>
            <a:r>
              <a:rPr lang="en-US" dirty="0"/>
              <a:t>, </a:t>
            </a:r>
            <a:r>
              <a:rPr lang="en-US" b="1" dirty="0"/>
              <a:t>uv</a:t>
            </a:r>
            <a:r>
              <a:rPr lang="en-US" dirty="0"/>
              <a:t>, and </a:t>
            </a:r>
            <a:r>
              <a:rPr lang="en-US" b="1" dirty="0"/>
              <a:t>code</a:t>
            </a:r>
            <a:r>
              <a:rPr lang="en-US" dirty="0"/>
              <a:t> from a </a:t>
            </a:r>
            <a:r>
              <a:rPr lang="en-US" i="1" dirty="0"/>
              <a:t>terminal session</a:t>
            </a:r>
            <a:r>
              <a:rPr lang="en-US" dirty="0"/>
              <a:t> on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4DB72-5AC6-C46A-2235-92AB5CAC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1D02-7115-1675-B0CA-60B639D4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36B8-4EFE-281E-F9AC-2FBFA4C9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0 </a:t>
            </a:r>
            <a:r>
              <a:rPr lang="en-US" sz="3200" dirty="0">
                <a:latin typeface="+mn-lt"/>
              </a:rPr>
              <a:t>– Update winget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A5AC1-0795-631A-DE0D-ECE7C37F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6BA6F-6526-B383-B83C-422B89313A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2051761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winget list --id Microsoft.AppInstaller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AF842-965F-35FD-4ED9-87A57BEB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4" y="3158476"/>
            <a:ext cx="7666667" cy="2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CC860-186A-4392-3A01-A8414BF05E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29" y="2460104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upgrade Microsoft.AppInstaller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DC154-686B-566A-FF91-030A1838F0B4}"/>
              </a:ext>
            </a:extLst>
          </p:cNvPr>
          <p:cNvSpPr/>
          <p:nvPr/>
        </p:nvSpPr>
        <p:spPr>
          <a:xfrm>
            <a:off x="2743200" y="3801974"/>
            <a:ext cx="4219074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24604-76BC-C6C1-D834-5B14DCEF3875}"/>
              </a:ext>
            </a:extLst>
          </p:cNvPr>
          <p:cNvSpPr/>
          <p:nvPr/>
        </p:nvSpPr>
        <p:spPr>
          <a:xfrm>
            <a:off x="2743200" y="4654108"/>
            <a:ext cx="4219074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A440F1-EB72-558D-DDC2-868074A3E930}"/>
              </a:ext>
            </a:extLst>
          </p:cNvPr>
          <p:cNvGrpSpPr/>
          <p:nvPr/>
        </p:nvGrpSpPr>
        <p:grpSpPr>
          <a:xfrm>
            <a:off x="2570698" y="351915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6C5CCD-ED52-1B49-2EE1-0750AF9F4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C2D637-AEF8-C579-FAC8-6A0545FBC66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F95572-A0ED-7497-41D9-D8C8958A3FFD}"/>
              </a:ext>
            </a:extLst>
          </p:cNvPr>
          <p:cNvGrpSpPr/>
          <p:nvPr/>
        </p:nvGrpSpPr>
        <p:grpSpPr>
          <a:xfrm>
            <a:off x="6645386" y="4368997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544FA9-7181-E552-BD0F-92694E5AC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EC82F8-5CD3-9F43-A565-A78C7F4F19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9C5A811-6C59-7C88-6D31-E8666D01A33D}"/>
              </a:ext>
            </a:extLst>
          </p:cNvPr>
          <p:cNvSpPr/>
          <p:nvPr/>
        </p:nvSpPr>
        <p:spPr>
          <a:xfrm>
            <a:off x="4652210" y="4417787"/>
            <a:ext cx="1155032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64D1A-71A3-DFD1-C9FF-753608947194}"/>
              </a:ext>
            </a:extLst>
          </p:cNvPr>
          <p:cNvSpPr/>
          <p:nvPr/>
        </p:nvSpPr>
        <p:spPr>
          <a:xfrm>
            <a:off x="1909010" y="3597359"/>
            <a:ext cx="661688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A5CE7E-020A-70FD-C58C-8DA747B579FE}"/>
              </a:ext>
            </a:extLst>
          </p:cNvPr>
          <p:cNvSpPr txBox="1"/>
          <p:nvPr/>
        </p:nvSpPr>
        <p:spPr>
          <a:xfrm>
            <a:off x="1023979" y="6007530"/>
            <a:ext cx="7096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https://learn.microsoft.com/en-us/windows/package-manager/winget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B8611-5E5B-8332-2AA5-3D1CD503A80C}"/>
              </a:ext>
            </a:extLst>
          </p:cNvPr>
          <p:cNvSpPr txBox="1"/>
          <p:nvPr/>
        </p:nvSpPr>
        <p:spPr>
          <a:xfrm>
            <a:off x="1275347" y="1448435"/>
            <a:ext cx="659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Windows Terminal</a:t>
            </a:r>
            <a:r>
              <a:rPr lang="en-US" b="1" dirty="0">
                <a:solidFill>
                  <a:srgbClr val="00B050"/>
                </a:solidFill>
              </a:rPr>
              <a:t> session, then enter these commands:</a:t>
            </a:r>
          </a:p>
        </p:txBody>
      </p:sp>
    </p:spTree>
    <p:extLst>
      <p:ext uri="{BB962C8B-B14F-4D97-AF65-F5344CB8AC3E}">
        <p14:creationId xmlns:p14="http://schemas.microsoft.com/office/powerpoint/2010/main" val="370099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ED85-393D-649F-E33A-8287A1D96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1A13F8-DBB1-C3F5-0C4D-BD560BEF19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30" y="2379435"/>
            <a:ext cx="6915740" cy="4304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825FF-5F05-0942-9F20-9A5211C9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6817B-D19B-F23B-BFD4-79289AF9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2B80D-E860-34B7-A022-C6DE034EB1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47762" y="1339390"/>
            <a:ext cx="5448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Microsoft.VisualStudioCode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Git.Git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astral-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sh.uv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4EA1A-B361-CF6A-A0E0-79318E1056BF}"/>
              </a:ext>
            </a:extLst>
          </p:cNvPr>
          <p:cNvSpPr/>
          <p:nvPr/>
        </p:nvSpPr>
        <p:spPr>
          <a:xfrm>
            <a:off x="2702942" y="2880147"/>
            <a:ext cx="3388296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68934-8AA9-8894-B36F-51366E753E1D}"/>
              </a:ext>
            </a:extLst>
          </p:cNvPr>
          <p:cNvSpPr/>
          <p:nvPr/>
        </p:nvSpPr>
        <p:spPr>
          <a:xfrm>
            <a:off x="2702942" y="4171537"/>
            <a:ext cx="186905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44BE0C-D216-BDA4-E1E0-F6E0AD9F83A6}"/>
              </a:ext>
            </a:extLst>
          </p:cNvPr>
          <p:cNvSpPr/>
          <p:nvPr/>
        </p:nvSpPr>
        <p:spPr>
          <a:xfrm>
            <a:off x="2702942" y="5608107"/>
            <a:ext cx="230339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7278-4299-D5F3-E632-A1124E16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24FC3-ABB4-9014-F3D5-79E27AD1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3" y="3592123"/>
            <a:ext cx="8133333" cy="26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3E2C43-8680-F272-B841-C24DE564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Courseware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6B5CE-14C8-8C0A-CB83-4EC4F01D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7E3A6-D4FD-1096-2F02-2208026C32F7}"/>
              </a:ext>
            </a:extLst>
          </p:cNvPr>
          <p:cNvSpPr/>
          <p:nvPr/>
        </p:nvSpPr>
        <p:spPr>
          <a:xfrm>
            <a:off x="2528307" y="4233824"/>
            <a:ext cx="487435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1B6DA-B98B-890F-2A83-D14679A33C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3298" y="1448435"/>
            <a:ext cx="71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new</a:t>
            </a:r>
            <a:r>
              <a:rPr lang="en-US" b="1" dirty="0">
                <a:solidFill>
                  <a:srgbClr val="00B050"/>
                </a:solidFill>
              </a:rPr>
              <a:t> Windows Terminal session, then enter these </a:t>
            </a:r>
            <a:r>
              <a:rPr lang="en-US" b="1" i="1" dirty="0">
                <a:solidFill>
                  <a:srgbClr val="00B050"/>
                </a:solidFill>
              </a:rPr>
              <a:t>five</a:t>
            </a:r>
            <a:r>
              <a:rPr lang="en-US" b="1" dirty="0">
                <a:solidFill>
                  <a:srgbClr val="00B050"/>
                </a:solidFill>
              </a:rPr>
              <a:t> commands: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2162A-19D6-EEA6-734C-661AFA999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85107" y="1886757"/>
            <a:ext cx="61737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https://github.com/dbiersach/cse101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.\install_vscode_extensions.ps1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code .\cse101.code-workspace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4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652A2-1930-9269-9B2F-3537DB6E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5D7CB5-48A5-D42F-3867-DE83FFBB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774889"/>
            <a:ext cx="7742857" cy="38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C0F20E-EDDA-63C1-A155-47C6DB4F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BACD-CC6C-D84D-1733-482E3094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C3C941-04E6-CAE9-039A-3DCEBAFAA102}"/>
              </a:ext>
            </a:extLst>
          </p:cNvPr>
          <p:cNvSpPr>
            <a:spLocks/>
          </p:cNvSpPr>
          <p:nvPr/>
        </p:nvSpPr>
        <p:spPr>
          <a:xfrm>
            <a:off x="3486111" y="2643075"/>
            <a:ext cx="3340140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CB42BC-C90A-4B09-AADB-7196A008BEDD}"/>
              </a:ext>
            </a:extLst>
          </p:cNvPr>
          <p:cNvSpPr>
            <a:spLocks/>
          </p:cNvSpPr>
          <p:nvPr/>
        </p:nvSpPr>
        <p:spPr>
          <a:xfrm>
            <a:off x="2724902" y="2442693"/>
            <a:ext cx="1012073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9693-5450-6E89-70A5-BFEC3FE5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17752E-0AB3-CF83-BCBB-D5FCB0E4D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38" y="1672120"/>
            <a:ext cx="6884923" cy="312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EC0A7-1181-3459-9551-89C041DB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C8539-A426-1ACE-9236-69C8EA60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367657-ACA7-531E-0CB1-D7C28B24368A}"/>
              </a:ext>
            </a:extLst>
          </p:cNvPr>
          <p:cNvSpPr>
            <a:spLocks/>
          </p:cNvSpPr>
          <p:nvPr/>
        </p:nvSpPr>
        <p:spPr>
          <a:xfrm>
            <a:off x="4219485" y="2632146"/>
            <a:ext cx="986178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C9524E-FFE5-B40B-20B2-5904A1C0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86" y="5076723"/>
            <a:ext cx="6896975" cy="12796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68C2B0-6A8A-03D3-F3B9-9C8355B53572}"/>
              </a:ext>
            </a:extLst>
          </p:cNvPr>
          <p:cNvSpPr>
            <a:spLocks/>
          </p:cNvSpPr>
          <p:nvPr/>
        </p:nvSpPr>
        <p:spPr>
          <a:xfrm>
            <a:off x="4231497" y="5557720"/>
            <a:ext cx="3552914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E327B8-8289-A7BC-6941-30B5A4C1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9371"/>
          </a:xfrm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The US Department of Energy</a:t>
            </a:r>
            <a:endParaRPr lang="en-US" sz="28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3942D-1C2E-0E1B-25BB-671560A1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20" y="1368887"/>
            <a:ext cx="6915858" cy="5170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FF0ED-0349-A30B-8DA1-79CF379270FF}"/>
              </a:ext>
            </a:extLst>
          </p:cNvPr>
          <p:cNvSpPr txBox="1"/>
          <p:nvPr/>
        </p:nvSpPr>
        <p:spPr>
          <a:xfrm>
            <a:off x="4223947" y="2917423"/>
            <a:ext cx="180537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+mn-lt"/>
              </a:rPr>
              <a:t>17</a:t>
            </a:r>
            <a:r>
              <a:rPr lang="en-US" sz="18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+mn-lt"/>
              </a:rPr>
              <a:t>National Labs across the USA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AE35B-69B6-8B15-7400-243FAC8E1BD7}"/>
              </a:ext>
            </a:extLst>
          </p:cNvPr>
          <p:cNvSpPr txBox="1"/>
          <p:nvPr/>
        </p:nvSpPr>
        <p:spPr>
          <a:xfrm>
            <a:off x="6839261" y="845667"/>
            <a:ext cx="185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National Nuclear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Safety Administration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2EE53-BD31-B7B0-F411-BFA0B1904681}"/>
              </a:ext>
            </a:extLst>
          </p:cNvPr>
          <p:cNvSpPr/>
          <p:nvPr/>
        </p:nvSpPr>
        <p:spPr>
          <a:xfrm>
            <a:off x="1109272" y="2443397"/>
            <a:ext cx="1356610" cy="4740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B3661-D157-FAA9-D9E6-7670B673B251}"/>
              </a:ext>
            </a:extLst>
          </p:cNvPr>
          <p:cNvSpPr txBox="1"/>
          <p:nvPr/>
        </p:nvSpPr>
        <p:spPr>
          <a:xfrm>
            <a:off x="7073485" y="4922661"/>
            <a:ext cx="1772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Student</a:t>
            </a:r>
            <a:r>
              <a:rPr lang="en-US" sz="1600" dirty="0">
                <a:solidFill>
                  <a:srgbClr val="FF0000"/>
                </a:solidFill>
              </a:rPr>
              <a:t> research opportunities exist at all US Labs</a:t>
            </a:r>
          </a:p>
        </p:txBody>
      </p:sp>
    </p:spTree>
    <p:extLst>
      <p:ext uri="{BB962C8B-B14F-4D97-AF65-F5344CB8AC3E}">
        <p14:creationId xmlns:p14="http://schemas.microsoft.com/office/powerpoint/2010/main" val="132875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A080-6CB6-E00D-5816-E6EC0630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F965C5-09D3-DBFA-0DB3-FFF6E23DF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5DD322-12F6-A13F-C6A3-71CB845BF582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88312-BBDB-88B3-F826-B692127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3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A3C5-B222-D338-7407-5522FD51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596EE-2874-8567-53F8-2D506CE2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5E0490-5D8F-7F0B-8512-09AED75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CAED1E-DB13-2AA0-B7FF-ABA5BE223005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489C1-1788-D5C8-3A8F-41B2C6FC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4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7BF-18F7-1C70-B2F2-1523C295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4E1F7-B225-438F-6B10-96D7A8CDAB64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2E2CC-0293-442C-D79B-2B370DE1FF7A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1D5CEB-2B5A-6298-D659-94BB2F897F0A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740B150-41AA-BF4C-5332-1E8DE3F22A3D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9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47FF9-4D74-7E3D-1454-3A49A370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CDD25F-023B-D0C8-0D7F-5D4CBA89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40" y="1471582"/>
            <a:ext cx="6990920" cy="41270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A56F77-FE00-A4B3-E999-F72EC47C98A6}"/>
              </a:ext>
            </a:extLst>
          </p:cNvPr>
          <p:cNvSpPr/>
          <p:nvPr/>
        </p:nvSpPr>
        <p:spPr>
          <a:xfrm>
            <a:off x="1441498" y="2931735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7F2E1-F0F7-A279-4352-0801D023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5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BDF86-53FD-5F7B-F66C-C224EE41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4554-5F45-30F4-9AC5-0E4744C2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576D03-B599-7526-6FA6-B1C7F995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0DC8F-3260-179C-F1CA-0700FC22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C42FB-EC9F-3812-F907-09384CA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8198C-2ED9-FE78-C1A7-CBA24C4A82BB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826C52-9D38-4321-58D0-32EAC3A7DF88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22FBED-23D3-04BD-D6FE-CB5188A15172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B1524-31FE-2749-35EC-A4506AC6EBA9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3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F7143-6B9D-CF42-E5EB-27B1A4521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360D4-F589-5CAB-4422-12AC5283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3688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476A7-B802-91B5-E01B-5AC67A4E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1142D-C571-DF76-6BE0-34991F25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2D3C76-42D0-91C9-48FC-D752583CE1D7}"/>
              </a:ext>
            </a:extLst>
          </p:cNvPr>
          <p:cNvSpPr/>
          <p:nvPr/>
        </p:nvSpPr>
        <p:spPr>
          <a:xfrm>
            <a:off x="7294145" y="1502440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D83D9-ED82-5AAB-CD8D-3019D2C6D9EB}"/>
              </a:ext>
            </a:extLst>
          </p:cNvPr>
          <p:cNvCxnSpPr/>
          <p:nvPr/>
        </p:nvCxnSpPr>
        <p:spPr>
          <a:xfrm flipV="1">
            <a:off x="6644440" y="1679363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8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B949B-A2E2-5E97-BAD7-44A3DC677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4EAC-7095-7A6F-4C50-4AE1F668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0 </a:t>
            </a:r>
            <a:r>
              <a:rPr lang="en-US" sz="3200" dirty="0">
                <a:latin typeface="+mn-lt"/>
              </a:rPr>
              <a:t>– Install Homebrew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3B1EF-FBCF-010D-8448-D89E02A2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900E0-C8F4-8EBA-0F0A-54989AED97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895" y="2079047"/>
            <a:ext cx="846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https://github.com/Homebrew/brew/releases/download/5.0.8/Homebrew-5.0.8.pkg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2001CB-3C9F-2595-CCB8-28353B0A5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9" y="2799785"/>
            <a:ext cx="8304762" cy="30666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68D07F-F698-8243-005A-5EDA7D55B5F0}"/>
              </a:ext>
            </a:extLst>
          </p:cNvPr>
          <p:cNvSpPr/>
          <p:nvPr/>
        </p:nvSpPr>
        <p:spPr>
          <a:xfrm>
            <a:off x="5697955" y="5391528"/>
            <a:ext cx="2355182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C1A590-EA31-0336-27B0-085F99996BBF}"/>
              </a:ext>
            </a:extLst>
          </p:cNvPr>
          <p:cNvCxnSpPr>
            <a:cxnSpLocks/>
          </p:cNvCxnSpPr>
          <p:nvPr/>
        </p:nvCxnSpPr>
        <p:spPr>
          <a:xfrm>
            <a:off x="3964899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7E4FE2-C47B-841F-D341-94639092C7C5}"/>
              </a:ext>
            </a:extLst>
          </p:cNvPr>
          <p:cNvSpPr txBox="1"/>
          <p:nvPr/>
        </p:nvSpPr>
        <p:spPr>
          <a:xfrm>
            <a:off x="2442411" y="1312149"/>
            <a:ext cx="410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Only do this if you </a:t>
            </a:r>
            <a:r>
              <a:rPr lang="en-US" b="1" dirty="0">
                <a:solidFill>
                  <a:srgbClr val="00B050"/>
                </a:solidFill>
              </a:rPr>
              <a:t>do not </a:t>
            </a:r>
            <a:r>
              <a:rPr lang="en-US" dirty="0">
                <a:solidFill>
                  <a:srgbClr val="00B050"/>
                </a:solidFill>
              </a:rPr>
              <a:t>already have Homebrew installed on your Mac…</a:t>
            </a:r>
          </a:p>
        </p:txBody>
      </p:sp>
    </p:spTree>
    <p:extLst>
      <p:ext uri="{BB962C8B-B14F-4D97-AF65-F5344CB8AC3E}">
        <p14:creationId xmlns:p14="http://schemas.microsoft.com/office/powerpoint/2010/main" val="28457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87D5-02AB-5755-6205-F9823B31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F8197D-248D-421D-633C-92CF12E3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53" y="2526550"/>
            <a:ext cx="6438095" cy="40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10F9D-F670-71FD-450B-9A718F4B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81E72-A49E-604E-66B8-13D637AE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32D40-27A1-8829-E5C9-6D1360E57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8225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git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00D7F-05A2-206B-5257-D4BF19F89BC2}"/>
              </a:ext>
            </a:extLst>
          </p:cNvPr>
          <p:cNvSpPr/>
          <p:nvPr/>
        </p:nvSpPr>
        <p:spPr>
          <a:xfrm>
            <a:off x="1572127" y="4644187"/>
            <a:ext cx="1804736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B647E6-DA21-4A70-03CF-2A0C4D625C6E}"/>
              </a:ext>
            </a:extLst>
          </p:cNvPr>
          <p:cNvCxnSpPr>
            <a:cxnSpLocks/>
          </p:cNvCxnSpPr>
          <p:nvPr/>
        </p:nvCxnSpPr>
        <p:spPr>
          <a:xfrm>
            <a:off x="870219" y="474583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D0156-9A48-271A-D7FC-00AE0E741CD8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a </a:t>
            </a:r>
            <a:r>
              <a:rPr lang="en-US" u="sng" dirty="0">
                <a:solidFill>
                  <a:srgbClr val="00B050"/>
                </a:solidFill>
              </a:rPr>
              <a:t>new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1604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42039-C12D-3965-31F0-766180EAA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577E-2CF7-6245-D9CE-DB096C6C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2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VS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4603-EE1E-B59E-5B6E-3B6FE0DB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9BE0D8-29A3-A228-7864-CE3BFD334634}"/>
              </a:ext>
            </a:extLst>
          </p:cNvPr>
          <p:cNvSpPr/>
          <p:nvPr/>
        </p:nvSpPr>
        <p:spPr>
          <a:xfrm>
            <a:off x="6433887" y="4503999"/>
            <a:ext cx="1137987" cy="76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CB9398-496F-239C-F5EC-69BC3C62320F}"/>
              </a:ext>
            </a:extLst>
          </p:cNvPr>
          <p:cNvCxnSpPr>
            <a:cxnSpLocks/>
          </p:cNvCxnSpPr>
          <p:nvPr/>
        </p:nvCxnSpPr>
        <p:spPr>
          <a:xfrm>
            <a:off x="5754102" y="4874170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663C2EB-48FB-77D7-58A9-D53CAC70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54" y="2494294"/>
            <a:ext cx="6333333" cy="356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7B4F0-A3E3-72C6-6AD6-D3509EB4CE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95738" y="1936905"/>
            <a:ext cx="5152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visual-studio-code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0D4F4-C0D5-AD6B-61F8-CFA91239D7A8}"/>
              </a:ext>
            </a:extLst>
          </p:cNvPr>
          <p:cNvSpPr/>
          <p:nvPr/>
        </p:nvSpPr>
        <p:spPr>
          <a:xfrm>
            <a:off x="3280610" y="4577392"/>
            <a:ext cx="2983831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B16ED-1BCD-0029-9636-92CABAE045AE}"/>
              </a:ext>
            </a:extLst>
          </p:cNvPr>
          <p:cNvCxnSpPr>
            <a:cxnSpLocks/>
          </p:cNvCxnSpPr>
          <p:nvPr/>
        </p:nvCxnSpPr>
        <p:spPr>
          <a:xfrm>
            <a:off x="625642" y="4711120"/>
            <a:ext cx="10037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E49C40-BD89-D648-3913-0DB839F889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6673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53B0-36E5-0149-7308-3DBE3C27C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F3BE4B-1629-6807-2E2A-6F579160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6" y="2631489"/>
            <a:ext cx="7523809" cy="3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319C7-580F-F837-7FCF-20F1C87A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3 </a:t>
            </a:r>
            <a:r>
              <a:rPr lang="en-US" sz="3200" dirty="0">
                <a:latin typeface="+mn-lt"/>
              </a:rPr>
              <a:t>– Install Astral “uv”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5C6D-8AA4-D92A-88B2-8A8E60F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9435-A4C2-F023-745D-82B2D5A5C510}"/>
              </a:ext>
            </a:extLst>
          </p:cNvPr>
          <p:cNvSpPr/>
          <p:nvPr/>
        </p:nvSpPr>
        <p:spPr>
          <a:xfrm>
            <a:off x="1227222" y="3697703"/>
            <a:ext cx="1483894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A7F6DD-5E46-89CB-657D-F55D94776C96}"/>
              </a:ext>
            </a:extLst>
          </p:cNvPr>
          <p:cNvCxnSpPr>
            <a:cxnSpLocks/>
          </p:cNvCxnSpPr>
          <p:nvPr/>
        </p:nvCxnSpPr>
        <p:spPr>
          <a:xfrm>
            <a:off x="432069" y="383807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E389E3-C801-9EFB-FE8E-7034013AA277}"/>
              </a:ext>
            </a:extLst>
          </p:cNvPr>
          <p:cNvSpPr txBox="1"/>
          <p:nvPr/>
        </p:nvSpPr>
        <p:spPr>
          <a:xfrm>
            <a:off x="4161954" y="2734520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https://docs.astral.sh/uv/getting-started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DC2C7-6A5C-D702-7CE3-30F54041C4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D8926-B54D-624B-DE64-B2F648B3F51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299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uv</a:t>
            </a:r>
          </a:p>
        </p:txBody>
      </p:sp>
    </p:spTree>
    <p:extLst>
      <p:ext uri="{BB962C8B-B14F-4D97-AF65-F5344CB8AC3E}">
        <p14:creationId xmlns:p14="http://schemas.microsoft.com/office/powerpoint/2010/main" val="39555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631F-8729-7797-D40B-43F9224B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9FFB57-B394-8464-FF8C-89F81846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667"/>
          <a:stretch>
            <a:fillRect/>
          </a:stretch>
        </p:blipFill>
        <p:spPr>
          <a:xfrm>
            <a:off x="973600" y="2677962"/>
            <a:ext cx="7196801" cy="1436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54C4D-8173-92FE-283E-46074003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4 </a:t>
            </a:r>
            <a:r>
              <a:rPr lang="en-US" sz="3200" dirty="0">
                <a:latin typeface="+mn-lt"/>
              </a:rPr>
              <a:t>– Clone SciComp101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E995C-F151-37EA-063C-DD863655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31857-8E67-8843-3355-ABF583D68A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6362" y="1832629"/>
            <a:ext cx="68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https://github.com/dbiersach/scicomp101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9F5A3F-050B-FF87-57DB-DF1FBB434227}"/>
              </a:ext>
            </a:extLst>
          </p:cNvPr>
          <p:cNvSpPr/>
          <p:nvPr/>
        </p:nvSpPr>
        <p:spPr>
          <a:xfrm>
            <a:off x="1467853" y="3599646"/>
            <a:ext cx="4820652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A62F2-D8DF-7921-1CB4-C220731D2A0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a </a:t>
            </a:r>
            <a:r>
              <a:rPr lang="en-US" u="sng" dirty="0">
                <a:solidFill>
                  <a:srgbClr val="00B050"/>
                </a:solidFill>
              </a:rPr>
              <a:t>new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1323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1E6B7-BD01-E789-7D19-29B95B3D21B5}"/>
              </a:ext>
            </a:extLst>
          </p:cNvPr>
          <p:cNvSpPr txBox="1"/>
          <p:nvPr/>
        </p:nvSpPr>
        <p:spPr>
          <a:xfrm>
            <a:off x="2286000" y="60998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C9FF-E446-E45F-4AD5-93B39C0D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489ED5-AC55-D611-9546-5EA84898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00" y="2677962"/>
            <a:ext cx="7196801" cy="3562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0A434-C23F-BA93-FF93-56E13A0F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5 </a:t>
            </a:r>
            <a:r>
              <a:rPr lang="en-US" sz="3200" dirty="0">
                <a:latin typeface="+mn-lt"/>
              </a:rPr>
              <a:t>– Install VS Code 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2FEA9-4EA1-4B71-0D80-DE577A1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6CB97-3341-DE13-81E2-1D3A05AC4E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31926" y="1827126"/>
            <a:ext cx="4880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scicomp101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bash ./install_vscode_extensions.sh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E4579-7BDF-AEAF-F693-1F4940EA9EE1}"/>
              </a:ext>
            </a:extLst>
          </p:cNvPr>
          <p:cNvSpPr/>
          <p:nvPr/>
        </p:nvSpPr>
        <p:spPr>
          <a:xfrm>
            <a:off x="3384511" y="5982694"/>
            <a:ext cx="3505574" cy="221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5C49F-7111-2902-F1AE-1F3BFADE10EC}"/>
              </a:ext>
            </a:extLst>
          </p:cNvPr>
          <p:cNvSpPr/>
          <p:nvPr/>
        </p:nvSpPr>
        <p:spPr>
          <a:xfrm>
            <a:off x="1475499" y="5722458"/>
            <a:ext cx="1355933" cy="221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252F3-5102-D296-FCB3-187B7EE34908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9239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ACAC-CB68-69BD-E755-9B7B776E7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B953B2-4F21-F62C-6C51-05B00B0E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68" y="2731913"/>
            <a:ext cx="6637664" cy="2080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1C191-798C-D874-1E9F-803BD6D3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6 </a:t>
            </a:r>
            <a:r>
              <a:rPr lang="en-US" sz="3200" dirty="0">
                <a:latin typeface="+mn-lt"/>
              </a:rPr>
              <a:t>– Create Python .venv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208E4-B9DC-8F1F-DD5A-0254419A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D73B3-C69C-FC09-8E48-DD466326051C}"/>
              </a:ext>
            </a:extLst>
          </p:cNvPr>
          <p:cNvSpPr txBox="1">
            <a:spLocks/>
          </p:cNvSpPr>
          <p:nvPr/>
        </p:nvSpPr>
        <p:spPr>
          <a:xfrm>
            <a:off x="2131928" y="1937969"/>
            <a:ext cx="4880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037EFC-A3F4-A95F-0E12-FF7A34664103}"/>
              </a:ext>
            </a:extLst>
          </p:cNvPr>
          <p:cNvSpPr/>
          <p:nvPr/>
        </p:nvSpPr>
        <p:spPr>
          <a:xfrm>
            <a:off x="4700964" y="3751611"/>
            <a:ext cx="1154404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71FFC-D4A4-96F7-21FA-E491B1257A3D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1214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8218-7D24-729F-D808-A7D5DF625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17A14F-B719-F907-A6BE-44A630E95E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8" y="1637805"/>
            <a:ext cx="8761905" cy="40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22E2F-46A1-F5D2-A131-A66A3778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7 </a:t>
            </a:r>
            <a:r>
              <a:rPr lang="en-US" sz="3200" dirty="0">
                <a:latin typeface="+mn-lt"/>
              </a:rPr>
              <a:t>– Open the Workspace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9E7ED-256C-A0A5-11B6-663B7A50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07EA37-EEE9-DDE6-33C1-1C16EB57FCE1}"/>
              </a:ext>
            </a:extLst>
          </p:cNvPr>
          <p:cNvSpPr/>
          <p:nvPr/>
        </p:nvSpPr>
        <p:spPr>
          <a:xfrm>
            <a:off x="401680" y="5212562"/>
            <a:ext cx="961899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C8226-2825-499B-7FF3-E085742B7180}"/>
              </a:ext>
            </a:extLst>
          </p:cNvPr>
          <p:cNvSpPr/>
          <p:nvPr/>
        </p:nvSpPr>
        <p:spPr>
          <a:xfrm>
            <a:off x="2559344" y="1741610"/>
            <a:ext cx="1074194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562E7E-3E0A-D521-4AFF-8837FF66E20B}"/>
              </a:ext>
            </a:extLst>
          </p:cNvPr>
          <p:cNvSpPr/>
          <p:nvPr/>
        </p:nvSpPr>
        <p:spPr>
          <a:xfrm>
            <a:off x="2005891" y="4159172"/>
            <a:ext cx="2100887" cy="188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B8B2B45-1F21-CBF2-B22B-49FAFE5DF078}"/>
              </a:ext>
            </a:extLst>
          </p:cNvPr>
          <p:cNvCxnSpPr>
            <a:stCxn id="10" idx="0"/>
            <a:endCxn id="11" idx="1"/>
          </p:cNvCxnSpPr>
          <p:nvPr/>
        </p:nvCxnSpPr>
        <p:spPr>
          <a:xfrm rot="5400000" flipH="1" flipV="1">
            <a:off x="54251" y="2707469"/>
            <a:ext cx="3333473" cy="167671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9C8744A-5FC9-88CC-A063-F90C1E2079BB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5400000">
            <a:off x="1432805" y="2589654"/>
            <a:ext cx="2236723" cy="1090550"/>
          </a:xfrm>
          <a:prstGeom prst="bentConnector4">
            <a:avLst>
              <a:gd name="adj1" fmla="val 36062"/>
              <a:gd name="adj2" fmla="val 1364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4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7D6E-B0E8-DCEC-6E85-0190BBB3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C02E24-78A7-4925-C2D7-262F59AE91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65971E-EC5D-3D3D-3460-5DE3C232FE69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A898-0108-8FC9-B513-53EFC528B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8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7854C-0D36-1013-B1AE-A14EA0EB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9E226-5105-F875-881B-324CF86A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EE19-7CA6-E6F4-E076-EA3E9F4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07D5A3-1C93-3834-E8DB-21F0275511DF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CDFC1-83A2-528D-51EF-D736EC96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DCE8-C2A9-8ACD-F9BA-7EC31CFB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D8EFBD-E740-82E0-F4C6-3A60978D5CD5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54E47-47FA-423A-1648-EEB225F97E5F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B84956B-55DA-6B76-859B-4CE84666D04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8A8BCF-FAAB-5CDE-D32C-FEF4D6C13744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83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BA173-96E4-602E-B36A-E3F938E7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F668B4-DB26-2956-2CEA-177DAAE2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40" y="1471582"/>
            <a:ext cx="6990920" cy="41270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C32BA1-6E7D-5898-BF47-F963804C73D2}"/>
              </a:ext>
            </a:extLst>
          </p:cNvPr>
          <p:cNvSpPr/>
          <p:nvPr/>
        </p:nvSpPr>
        <p:spPr>
          <a:xfrm>
            <a:off x="1441498" y="2931735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0C860-91D8-0F77-E584-F2F5BD83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68F2-020F-D821-9480-67D2B206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B301-B9B4-D6C8-A097-483CB6C0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2FF547-B22D-4ADA-F1B4-8FCF0BEE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1FA8-2307-ACF0-6FCD-B6A117661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6B49-68C5-6E9B-3CED-535EA941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49A78-EB3C-1358-0552-9A74B54549B8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E7D3-B4F7-7D59-68E0-BBBB1F272ADE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DFF2FD-DEF2-BBF3-CF86-3715346E54DD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A0AF06-FEDB-0C85-B855-43B34D6E620F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77E22-EDC9-D0C5-471A-6AE46413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4CE124-5C2C-0284-F242-1CBB10FC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3688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5472D-3DD2-C8CE-1464-F1EC100B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A7A56-486C-02A4-86D2-3C6DF8CF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3A42D-CE97-1B6D-640E-DCB43FDD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1BC54C-2CCA-0057-EC92-D6F0A2DF1D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2868722"/>
            <a:ext cx="8629095" cy="24217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DD672-E604-F2F7-98E0-12D3E459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This Slide Deck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6933-2EA9-4751-4F8A-7B62DF2CE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64" y="1538984"/>
            <a:ext cx="8178071" cy="90487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This is the </a:t>
            </a:r>
            <a:r>
              <a:rPr lang="en-US" sz="2400" b="1" dirty="0"/>
              <a:t>Board 01 </a:t>
            </a:r>
            <a:r>
              <a:rPr lang="en-US" sz="2400" dirty="0"/>
              <a:t>PowerPoint Deck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7030A0"/>
                </a:solidFill>
              </a:rPr>
              <a:t>We are currently viewing slide #48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F5AA-400F-5759-E831-D32788BD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F5AEE3-916C-38B7-F7E6-A8725076983B}"/>
              </a:ext>
            </a:extLst>
          </p:cNvPr>
          <p:cNvSpPr/>
          <p:nvPr/>
        </p:nvSpPr>
        <p:spPr>
          <a:xfrm>
            <a:off x="395776" y="3548885"/>
            <a:ext cx="3014961" cy="297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Compare and contrast a </a:t>
            </a:r>
            <a:r>
              <a:rPr lang="en-US" sz="2400" b="1" dirty="0">
                <a:solidFill>
                  <a:srgbClr val="00B050"/>
                </a:solidFill>
              </a:rPr>
              <a:t>microcontroller unit</a:t>
            </a:r>
            <a:r>
              <a:rPr lang="en-US" sz="2400" dirty="0"/>
              <a:t> (</a:t>
            </a:r>
            <a:r>
              <a:rPr lang="en-US" sz="2400" b="1" dirty="0"/>
              <a:t>MCU</a:t>
            </a:r>
            <a:r>
              <a:rPr lang="en-US" sz="2400" dirty="0"/>
              <a:t>) with a central processing unit (</a:t>
            </a:r>
            <a:r>
              <a:rPr lang="en-US" sz="2400" b="1" dirty="0"/>
              <a:t>CPU</a:t>
            </a:r>
            <a:r>
              <a:rPr lang="en-US" sz="2400" dirty="0"/>
              <a:t>)</a:t>
            </a:r>
          </a:p>
          <a:p>
            <a:r>
              <a:rPr lang="en-US" sz="2400" dirty="0"/>
              <a:t>Gain familiarity with the </a:t>
            </a:r>
            <a:r>
              <a:rPr lang="en-US" sz="2400" b="1" dirty="0">
                <a:solidFill>
                  <a:srgbClr val="FF0000"/>
                </a:solidFill>
              </a:rPr>
              <a:t>Raspberry Pi Pico </a:t>
            </a:r>
            <a:r>
              <a:rPr lang="en-US" sz="2400" dirty="0"/>
              <a:t>board that uses an </a:t>
            </a:r>
            <a:r>
              <a:rPr lang="en-US" sz="2400" b="1" dirty="0"/>
              <a:t>RP2040</a:t>
            </a:r>
            <a:r>
              <a:rPr lang="en-US" sz="2400" dirty="0"/>
              <a:t> MCU</a:t>
            </a:r>
          </a:p>
          <a:p>
            <a:r>
              <a:rPr lang="en-US" sz="2400" dirty="0"/>
              <a:t>Understand the value of Adafruit’s </a:t>
            </a:r>
            <a:r>
              <a:rPr lang="en-US" sz="2400" b="1" dirty="0">
                <a:solidFill>
                  <a:srgbClr val="7030A0"/>
                </a:solidFill>
              </a:rPr>
              <a:t>CircuitPython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that runs on personal computers and SBCs</a:t>
            </a:r>
          </a:p>
          <a:p>
            <a:r>
              <a:rPr lang="en-US" sz="2400" dirty="0"/>
              <a:t>Review Adafruit’s </a:t>
            </a:r>
            <a:r>
              <a:rPr lang="en-US" sz="2400" b="1" dirty="0">
                <a:solidFill>
                  <a:srgbClr val="0070C0"/>
                </a:solidFill>
              </a:rPr>
              <a:t>u2if firmware </a:t>
            </a:r>
            <a:r>
              <a:rPr lang="en-US" sz="2400" dirty="0"/>
              <a:t>that connects your PC to the RP2040 </a:t>
            </a:r>
            <a:r>
              <a:rPr lang="en-US" sz="2400" u="sng" dirty="0"/>
              <a:t>ports</a:t>
            </a:r>
            <a:r>
              <a:rPr lang="en-US" sz="2400" dirty="0"/>
              <a:t> and </a:t>
            </a:r>
            <a:r>
              <a:rPr lang="en-US" sz="2400" u="sng" dirty="0"/>
              <a:t>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This is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A043-22B8-19DD-DB12-5960008B9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4236-A264-3DEE-6F67-9E98FEEF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A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AF1E-ED74-C7D2-F114-E94DC260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Each student has a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numbered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“A” kit – record your kit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##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Gently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open your kit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then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take a picture of it </a:t>
            </a:r>
            <a:r>
              <a:rPr lang="en-US" sz="2400" b="1" i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before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unpacking 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– please repackage it the same way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(4) Breadboards {Numbered 01, 02, 03, 04}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Raspberry Pi Pico microcontroller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Silver braided USB-A (Male) to USB-B Micro (Male) cable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USB-A (Female) to USB-C (Male) adapter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(3)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Black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(3)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(2) 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Yellow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(2)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Blue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200 mm Qwiic / STEMMA QT cable (JST SH 4-Pin)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7253A-4E13-9346-BE6A-E8E8D58D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F28B7-8DAA-E92E-28F5-736CFAF5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57689-6F47-D907-0E0A-83EFA9A6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2" y="1413693"/>
            <a:ext cx="7806216" cy="486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DC2C7-A5FD-7AD1-CA26-5EC83A3C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(A)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1890-BC3F-A5F1-4641-4BAE881F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76A4D-0CD6-E4D9-BC7C-DE2B5C80A226}"/>
              </a:ext>
            </a:extLst>
          </p:cNvPr>
          <p:cNvSpPr txBox="1"/>
          <p:nvPr/>
        </p:nvSpPr>
        <p:spPr>
          <a:xfrm>
            <a:off x="7123629" y="1690689"/>
            <a:ext cx="126639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(3)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</a:p>
          <a:p>
            <a:r>
              <a:rPr lang="en-US" dirty="0"/>
              <a:t>(3) </a:t>
            </a:r>
            <a:r>
              <a:rPr lang="en-US" b="1" dirty="0"/>
              <a:t>Black</a:t>
            </a:r>
          </a:p>
          <a:p>
            <a:r>
              <a:rPr lang="en-US" dirty="0"/>
              <a:t>(2)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</a:p>
          <a:p>
            <a:r>
              <a:rPr lang="en-US" dirty="0"/>
              <a:t>(2) </a:t>
            </a:r>
            <a:r>
              <a:rPr lang="en-US" dirty="0">
                <a:solidFill>
                  <a:srgbClr val="FFFF00"/>
                </a:solidFill>
              </a:rPr>
              <a:t>Yellow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BBC39-9D9F-5452-C113-36EBAF0728D5}"/>
              </a:ext>
            </a:extLst>
          </p:cNvPr>
          <p:cNvSpPr txBox="1"/>
          <p:nvPr/>
        </p:nvSpPr>
        <p:spPr>
          <a:xfrm>
            <a:off x="819080" y="1802984"/>
            <a:ext cx="1378687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(1) Qwiic / STEMMA-QT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2BC4C-A7EB-4F8C-4C5D-78F165E97395}"/>
              </a:ext>
            </a:extLst>
          </p:cNvPr>
          <p:cNvCxnSpPr>
            <a:cxnSpLocks/>
          </p:cNvCxnSpPr>
          <p:nvPr/>
        </p:nvCxnSpPr>
        <p:spPr>
          <a:xfrm>
            <a:off x="1508423" y="2561610"/>
            <a:ext cx="292768" cy="27723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FA3E3-43A5-B21C-6CB2-EA6B4523B2D2}"/>
              </a:ext>
            </a:extLst>
          </p:cNvPr>
          <p:cNvCxnSpPr>
            <a:cxnSpLocks/>
          </p:cNvCxnSpPr>
          <p:nvPr/>
        </p:nvCxnSpPr>
        <p:spPr>
          <a:xfrm flipH="1">
            <a:off x="6329421" y="2002125"/>
            <a:ext cx="709121" cy="24804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628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750AC-71B7-22C3-9897-1ECF0717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06" y="1915810"/>
            <a:ext cx="8401987" cy="465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5C007-0809-162D-73A6-9457A90E52AA}"/>
              </a:ext>
            </a:extLst>
          </p:cNvPr>
          <p:cNvSpPr txBox="1"/>
          <p:nvPr/>
        </p:nvSpPr>
        <p:spPr>
          <a:xfrm>
            <a:off x="2307181" y="1461053"/>
            <a:ext cx="452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https://en.wikipedia.org/wiki/Microcontroller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F2C80-968C-9F79-814F-10B28AB4A4DD}"/>
              </a:ext>
            </a:extLst>
          </p:cNvPr>
          <p:cNvSpPr/>
          <p:nvPr/>
        </p:nvSpPr>
        <p:spPr>
          <a:xfrm>
            <a:off x="2226039" y="2548328"/>
            <a:ext cx="2983043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2F9D1-AF24-B9E5-F5C4-9ED69DF0313E}"/>
              </a:ext>
            </a:extLst>
          </p:cNvPr>
          <p:cNvSpPr/>
          <p:nvPr/>
        </p:nvSpPr>
        <p:spPr>
          <a:xfrm>
            <a:off x="429718" y="3969896"/>
            <a:ext cx="3864964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15843-24CD-3C42-634E-C0042F42DE02}"/>
              </a:ext>
            </a:extLst>
          </p:cNvPr>
          <p:cNvCxnSpPr/>
          <p:nvPr/>
        </p:nvCxnSpPr>
        <p:spPr>
          <a:xfrm>
            <a:off x="3455233" y="5050101"/>
            <a:ext cx="29230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7F7C9E-D5E2-8E47-7821-0ADAFE75B3E1}"/>
              </a:ext>
            </a:extLst>
          </p:cNvPr>
          <p:cNvCxnSpPr>
            <a:cxnSpLocks/>
          </p:cNvCxnSpPr>
          <p:nvPr/>
        </p:nvCxnSpPr>
        <p:spPr>
          <a:xfrm>
            <a:off x="429718" y="5254967"/>
            <a:ext cx="3812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6690D3-401A-0092-6B44-3FCA75CFC936}"/>
              </a:ext>
            </a:extLst>
          </p:cNvPr>
          <p:cNvCxnSpPr>
            <a:cxnSpLocks/>
          </p:cNvCxnSpPr>
          <p:nvPr/>
        </p:nvCxnSpPr>
        <p:spPr>
          <a:xfrm flipH="1">
            <a:off x="942975" y="4691921"/>
            <a:ext cx="623497" cy="427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CPU vs MCU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0599CA-A957-9A17-F844-6F70F709DCA1}"/>
              </a:ext>
            </a:extLst>
          </p:cNvPr>
          <p:cNvGrpSpPr/>
          <p:nvPr/>
        </p:nvGrpSpPr>
        <p:grpSpPr>
          <a:xfrm>
            <a:off x="512378" y="1560782"/>
            <a:ext cx="3886200" cy="3390466"/>
            <a:chOff x="685800" y="2002221"/>
            <a:chExt cx="3886200" cy="3390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FA8055-7183-9247-87A3-E7C960D6690F}"/>
                </a:ext>
              </a:extLst>
            </p:cNvPr>
            <p:cNvSpPr txBox="1"/>
            <p:nvPr/>
          </p:nvSpPr>
          <p:spPr>
            <a:xfrm>
              <a:off x="6858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Runs many programs simultaneously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size (billions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32+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Extremely high speed (+4GHz)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Addressable Memory (TB)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Advanced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Designed to run </a:t>
              </a:r>
              <a:r>
                <a:rPr lang="en-US" b="1" dirty="0"/>
                <a:t>Operating Systems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Low Volume / </a:t>
              </a:r>
              <a:r>
                <a:rPr lang="en-US" b="1" dirty="0">
                  <a:solidFill>
                    <a:srgbClr val="FF0000"/>
                  </a:solidFill>
                </a:rPr>
                <a:t>High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2001B-57EC-6DF7-EB77-C67E75CCE230}"/>
                </a:ext>
              </a:extLst>
            </p:cNvPr>
            <p:cNvSpPr txBox="1"/>
            <p:nvPr/>
          </p:nvSpPr>
          <p:spPr>
            <a:xfrm>
              <a:off x="1085192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Central Processing Unit (CPU)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9F1026-A460-DE9C-D8B3-51140B3BB2DD}"/>
              </a:ext>
            </a:extLst>
          </p:cNvPr>
          <p:cNvGrpSpPr/>
          <p:nvPr/>
        </p:nvGrpSpPr>
        <p:grpSpPr>
          <a:xfrm>
            <a:off x="4724400" y="1560782"/>
            <a:ext cx="3886200" cy="3390466"/>
            <a:chOff x="4724400" y="2002221"/>
            <a:chExt cx="3886200" cy="33904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F955A5-9715-DDB6-89AE-1C342BB7A3DB}"/>
                </a:ext>
              </a:extLst>
            </p:cNvPr>
            <p:cNvSpPr txBox="1"/>
            <p:nvPr/>
          </p:nvSpPr>
          <p:spPr>
            <a:xfrm>
              <a:off x="47244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runs </a:t>
              </a:r>
              <a:r>
                <a:rPr lang="en-US" b="1" dirty="0">
                  <a:solidFill>
                    <a:srgbClr val="FF0000"/>
                  </a:solidFill>
                </a:rPr>
                <a:t>only a single program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 size (thousands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Generally Slower (133MHz)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Very Low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Smaller Addressable Memory (KB)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Simple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</a:t>
              </a:r>
              <a:r>
                <a:rPr lang="en-US" b="1" dirty="0">
                  <a:solidFill>
                    <a:srgbClr val="FF0000"/>
                  </a:solidFill>
                </a:rPr>
                <a:t>runs NO operating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Volume / </a:t>
              </a:r>
              <a:r>
                <a:rPr lang="en-US" b="1" dirty="0">
                  <a:solidFill>
                    <a:srgbClr val="00B050"/>
                  </a:solidFill>
                </a:rPr>
                <a:t>Low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67974F-16A6-DEE7-7D6D-E85BF8C792E3}"/>
                </a:ext>
              </a:extLst>
            </p:cNvPr>
            <p:cNvSpPr txBox="1"/>
            <p:nvPr/>
          </p:nvSpPr>
          <p:spPr>
            <a:xfrm>
              <a:off x="5123793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Microcontroller Unit (MCU)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CEACD-785F-622B-EC4C-18F6D21A96C4}"/>
              </a:ext>
            </a:extLst>
          </p:cNvPr>
          <p:cNvGrpSpPr/>
          <p:nvPr/>
        </p:nvGrpSpPr>
        <p:grpSpPr>
          <a:xfrm>
            <a:off x="1042720" y="4849424"/>
            <a:ext cx="2589890" cy="1685454"/>
            <a:chOff x="1042720" y="5068577"/>
            <a:chExt cx="2589890" cy="16854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0BC495-B077-A695-E657-86C22926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720" y="5297218"/>
              <a:ext cx="2589890" cy="145681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E0AD4-4F41-4F42-03A0-B1579D75630A}"/>
                </a:ext>
              </a:extLst>
            </p:cNvPr>
            <p:cNvSpPr txBox="1"/>
            <p:nvPr/>
          </p:nvSpPr>
          <p:spPr>
            <a:xfrm>
              <a:off x="1064465" y="5068577"/>
              <a:ext cx="2546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Intel Core Ultra 9 = </a:t>
              </a:r>
              <a:r>
                <a:rPr lang="en-US" b="1" dirty="0">
                  <a:solidFill>
                    <a:srgbClr val="7030A0"/>
                  </a:solidFill>
                </a:rPr>
                <a:t>$589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A90A8-BE11-4E72-6BA5-E3EA469C9409}"/>
              </a:ext>
            </a:extLst>
          </p:cNvPr>
          <p:cNvGrpSpPr/>
          <p:nvPr/>
        </p:nvGrpSpPr>
        <p:grpSpPr>
          <a:xfrm>
            <a:off x="5353615" y="4849424"/>
            <a:ext cx="2651505" cy="1534685"/>
            <a:chOff x="5353615" y="5068577"/>
            <a:chExt cx="2651505" cy="15346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735253-FBC0-5E14-FF61-99097785182C}"/>
                </a:ext>
              </a:extLst>
            </p:cNvPr>
            <p:cNvSpPr txBox="1"/>
            <p:nvPr/>
          </p:nvSpPr>
          <p:spPr>
            <a:xfrm>
              <a:off x="5353615" y="5068577"/>
              <a:ext cx="2651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Raspberry RP2040 = </a:t>
              </a:r>
              <a:r>
                <a:rPr lang="en-US" b="1" dirty="0">
                  <a:solidFill>
                    <a:srgbClr val="7030A0"/>
                  </a:solidFill>
                </a:rPr>
                <a:t>$0.80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45F5A5-FC9B-EBC5-31A7-548BF067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6455" y="5470417"/>
              <a:ext cx="1305825" cy="113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52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7C7AC-CC99-C067-A999-1C12475D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05" y="1494435"/>
            <a:ext cx="6568790" cy="4998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0E8FB-787C-309E-5C85-67B5E551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95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C40899-BE0D-E8FD-9C6F-644B259F048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532464" y="1349667"/>
            <a:ext cx="4079072" cy="5791361"/>
            <a:chOff x="3038850" y="1696402"/>
            <a:chExt cx="3052670" cy="43341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875FA8-4B5E-80C8-69FA-E9FC07272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8850" y="1828796"/>
              <a:ext cx="3052670" cy="42017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D896F7-AFF0-45E1-DC9B-A581045C1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430687" y="2978528"/>
              <a:ext cx="4265708" cy="17014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4141AF-1C31-21B2-CA65-C403BCB6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7E147-6038-4CC6-B0EE-2EA412E87F54}"/>
              </a:ext>
            </a:extLst>
          </p:cNvPr>
          <p:cNvSpPr txBox="1"/>
          <p:nvPr/>
        </p:nvSpPr>
        <p:spPr>
          <a:xfrm>
            <a:off x="660496" y="1506023"/>
            <a:ext cx="782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https://www.raspberrypi.com/documentation/microcontrollers/silicon.html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C0F0A4-5C00-053D-9E5C-DE7BE46D3969}"/>
              </a:ext>
            </a:extLst>
          </p:cNvPr>
          <p:cNvSpPr/>
          <p:nvPr/>
        </p:nvSpPr>
        <p:spPr>
          <a:xfrm>
            <a:off x="4165446" y="3776987"/>
            <a:ext cx="952185" cy="982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0DE5ADF-FA12-DEA7-1F21-3C040E8A1D95}"/>
              </a:ext>
            </a:extLst>
          </p:cNvPr>
          <p:cNvSpPr/>
          <p:nvPr/>
        </p:nvSpPr>
        <p:spPr>
          <a:xfrm>
            <a:off x="992377" y="2204568"/>
            <a:ext cx="2605789" cy="652072"/>
          </a:xfrm>
          <a:prstGeom prst="wedgeRoundRectCallout">
            <a:avLst>
              <a:gd name="adj1" fmla="val 82124"/>
              <a:gd name="adj2" fmla="val 2196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Raspberry Pi Foundation</a:t>
            </a:r>
          </a:p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RP2040 MCU</a:t>
            </a:r>
          </a:p>
        </p:txBody>
      </p:sp>
    </p:spTree>
    <p:extLst>
      <p:ext uri="{BB962C8B-B14F-4D97-AF65-F5344CB8AC3E}">
        <p14:creationId xmlns:p14="http://schemas.microsoft.com/office/powerpoint/2010/main" val="11294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97C721F-4497-5E4B-34E6-B601038B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AEB88-9C59-B84C-9F7F-2B05289413EE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$5.00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FE4D-986C-C29C-7E17-844692104678}"/>
              </a:ext>
            </a:extLst>
          </p:cNvPr>
          <p:cNvSpPr txBox="1"/>
          <p:nvPr/>
        </p:nvSpPr>
        <p:spPr>
          <a:xfrm>
            <a:off x="2286000" y="4803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https://www.adafruit.com/product/5525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27827-3FA9-E5D1-214C-FC606016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9" y="1399344"/>
            <a:ext cx="8857623" cy="4351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0A6DC-8030-290E-C0B1-8688B2AB3E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68" y="4262607"/>
            <a:ext cx="2785480" cy="22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Adafruit?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5E2A44-32FC-4C96-1FE0-D9C502F5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97" y="1501348"/>
            <a:ext cx="5634605" cy="1513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F90BB-2E17-7A28-7E88-3970FFCC3A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527" y="3198291"/>
            <a:ext cx="5418944" cy="315806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75762C9-2B74-63DD-ECAB-E301D86D60D0}"/>
              </a:ext>
            </a:extLst>
          </p:cNvPr>
          <p:cNvSpPr/>
          <p:nvPr/>
        </p:nvSpPr>
        <p:spPr>
          <a:xfrm>
            <a:off x="340065" y="4496429"/>
            <a:ext cx="2395577" cy="1201567"/>
          </a:xfrm>
          <a:prstGeom prst="wedgeRoundRectCallout">
            <a:avLst>
              <a:gd name="adj1" fmla="val 90271"/>
              <a:gd name="adj2" fmla="val -372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Earned her </a:t>
            </a:r>
            <a:r>
              <a:rPr lang="en-US" b="1" dirty="0"/>
              <a:t>Masters Degree </a:t>
            </a:r>
            <a:r>
              <a:rPr lang="en-US" dirty="0"/>
              <a:t>in Electrical Engineering from </a:t>
            </a:r>
            <a:r>
              <a:rPr lang="en-US" b="1" dirty="0"/>
              <a:t>MIT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84752-C95C-9816-C0CD-9AB409EF6D5F}"/>
              </a:ext>
            </a:extLst>
          </p:cNvPr>
          <p:cNvSpPr txBox="1"/>
          <p:nvPr/>
        </p:nvSpPr>
        <p:spPr>
          <a:xfrm>
            <a:off x="7564581" y="4223960"/>
            <a:ext cx="1042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$150M revenue in 2025</a:t>
            </a:r>
          </a:p>
        </p:txBody>
      </p:sp>
    </p:spTree>
    <p:extLst>
      <p:ext uri="{BB962C8B-B14F-4D97-AF65-F5344CB8AC3E}">
        <p14:creationId xmlns:p14="http://schemas.microsoft.com/office/powerpoint/2010/main" val="3535329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038C3-643D-6471-83EE-9EE3B62C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EE70B-A0A5-8715-DEA5-E38DD2B9A5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1425891"/>
            <a:ext cx="3331842" cy="274417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08E68E0-11A0-6615-F854-DBB2983A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93784-C37A-98E9-F345-867B714477DE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https://www.adafruit.com/product/5905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70101-9341-3868-D16B-9F912492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72" y="1627208"/>
            <a:ext cx="3394529" cy="456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66D44-B958-3BA0-6657-9E4024F0EC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4321505"/>
            <a:ext cx="3331842" cy="2078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3040C-17E9-FB76-DC1B-24044C616DFB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$4.50</a:t>
            </a:r>
          </a:p>
        </p:txBody>
      </p:sp>
    </p:spTree>
    <p:extLst>
      <p:ext uri="{BB962C8B-B14F-4D97-AF65-F5344CB8AC3E}">
        <p14:creationId xmlns:p14="http://schemas.microsoft.com/office/powerpoint/2010/main" val="366019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CircuitPython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471C-0DD5-3E3D-9ACA-92AF56050D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73" y="1970685"/>
            <a:ext cx="7276854" cy="4385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4B436-0B1A-3C0C-CBB0-96CBEC79F25E}"/>
              </a:ext>
            </a:extLst>
          </p:cNvPr>
          <p:cNvSpPr txBox="1"/>
          <p:nvPr/>
        </p:nvSpPr>
        <p:spPr>
          <a:xfrm>
            <a:off x="3050498" y="1420894"/>
            <a:ext cx="304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https://circuitpython.org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8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EA770-6ABB-1225-D700-05CA1CC7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70C8-2D12-F073-C010-9E5B2AB9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D1E54-FEAF-0F3D-A6B1-F70874C6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C98F7-3D87-8D92-747B-C1CB15424037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441E3-93EE-B544-2842-420DDD3CD1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27" y="2027981"/>
            <a:ext cx="7980947" cy="40906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22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94CF8-5C75-FA0F-CCD3-C6F89CC6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6C6F-B12D-9E6C-8465-85EF2E3B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87978-8068-A9B5-38F2-CB7C6F01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0D33E-7DF1-EFF6-2CE6-F8E46FE7263E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https://circuitpython.org/blinka/raspberry_pi_pico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91249-2460-9D6F-838A-5C36926B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2" y="2025082"/>
            <a:ext cx="8349916" cy="39695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531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899D-B16B-2770-5DD1-D1C5F191C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F09B-CFD6-1864-87D7-FF84314C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CFDF-76A7-9998-0D51-AB18BA50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Adafruit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allows you to 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</a:t>
            </a:r>
            <a:r>
              <a:rPr lang="en-US" sz="2400" u="sng" dirty="0"/>
              <a:t>directly on your PC</a:t>
            </a:r>
          </a:p>
          <a:p>
            <a:r>
              <a:rPr lang="en-US" sz="2400" dirty="0"/>
              <a:t>This </a:t>
            </a:r>
            <a:r>
              <a:rPr lang="en-US" sz="2400" i="1" dirty="0"/>
              <a:t>contrasts</a:t>
            </a:r>
            <a:r>
              <a:rPr lang="en-US" sz="2400" dirty="0"/>
              <a:t> with the </a:t>
            </a:r>
            <a:r>
              <a:rPr lang="en-US" sz="2400" i="1" dirty="0"/>
              <a:t>standard</a:t>
            </a:r>
            <a:r>
              <a:rPr lang="en-US" sz="2400" dirty="0"/>
              <a:t> Circuit Python setup: </a:t>
            </a:r>
          </a:p>
          <a:p>
            <a:pPr lvl="1"/>
            <a:r>
              <a:rPr lang="en-US" sz="2200" dirty="0"/>
              <a:t>Normally, the CircuitPython runtime is first installed on a microcontroller</a:t>
            </a:r>
          </a:p>
          <a:p>
            <a:pPr lvl="1"/>
            <a:r>
              <a:rPr lang="en-US" sz="2200" dirty="0"/>
              <a:t>Then you download and run a CircuitPython script directly on the microcontroller</a:t>
            </a:r>
          </a:p>
          <a:p>
            <a:pPr lvl="1"/>
            <a:r>
              <a:rPr lang="en-US" sz="2200" dirty="0"/>
              <a:t>With </a:t>
            </a:r>
            <a:r>
              <a:rPr lang="en-US" sz="2200" b="1" dirty="0">
                <a:solidFill>
                  <a:srgbClr val="7030A0"/>
                </a:solidFill>
              </a:rPr>
              <a:t>Blinka</a:t>
            </a:r>
            <a:r>
              <a:rPr lang="en-US" sz="2200" dirty="0"/>
              <a:t>, you don’t have to download a Python script to the microcontroller – </a:t>
            </a:r>
            <a:r>
              <a:rPr lang="en-US" sz="2200" b="1" dirty="0"/>
              <a:t>only your PC runs Python code</a:t>
            </a:r>
          </a:p>
          <a:p>
            <a:r>
              <a:rPr lang="en-US" sz="2400" dirty="0"/>
              <a:t>The Adafruit </a:t>
            </a:r>
            <a:r>
              <a:rPr lang="en-US" sz="2400" b="1" dirty="0">
                <a:solidFill>
                  <a:srgbClr val="FF0000"/>
                </a:solidFill>
              </a:rPr>
              <a:t>u2if</a:t>
            </a:r>
            <a:r>
              <a:rPr lang="en-US" sz="2400" dirty="0"/>
              <a:t> firmware via the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makes your PC “believe” it has </a:t>
            </a:r>
            <a:r>
              <a:rPr lang="en-US" sz="2400" b="1" dirty="0"/>
              <a:t>GPIO</a:t>
            </a:r>
            <a:r>
              <a:rPr lang="en-US" sz="2400" dirty="0"/>
              <a:t> pins, buses (such as </a:t>
            </a:r>
            <a:r>
              <a:rPr lang="en-US" sz="2400" b="1" dirty="0">
                <a:solidFill>
                  <a:srgbClr val="0070C0"/>
                </a:solidFill>
              </a:rPr>
              <a:t>Serial, SPI, I2C</a:t>
            </a:r>
            <a:r>
              <a:rPr lang="en-US" sz="2400" dirty="0"/>
              <a:t>) and two </a:t>
            </a:r>
            <a:r>
              <a:rPr lang="en-US" sz="2400" b="1" dirty="0"/>
              <a:t>ADC</a:t>
            </a:r>
            <a:r>
              <a:rPr lang="en-US" sz="2400" dirty="0"/>
              <a:t> ports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C7D77-0AC6-EABC-D735-B1AD1C3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6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135AC-C920-B8F1-8758-89D4B0BEE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73B5-69EB-5926-4C18-7D14B4F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BC301-755C-0E79-D8B2-1F545787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D9A58-38BA-B2D2-8BB3-1D5946C6AAAD}"/>
              </a:ext>
            </a:extLst>
          </p:cNvPr>
          <p:cNvSpPr txBox="1"/>
          <p:nvPr/>
        </p:nvSpPr>
        <p:spPr>
          <a:xfrm>
            <a:off x="715781" y="1420894"/>
            <a:ext cx="771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https://learn.adafruit.com/circuitpython-libraries-on-micropython-using-the-raspberry-pi-pico/running-circuitpython-code-without-circuitpython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FA2FF-BDD0-07B4-71E7-1295F06548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242" y="2218872"/>
            <a:ext cx="6673516" cy="4137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0E5D51-6F91-06CD-EE5D-625B85CBCCDE}"/>
              </a:ext>
            </a:extLst>
          </p:cNvPr>
          <p:cNvSpPr txBox="1"/>
          <p:nvPr/>
        </p:nvSpPr>
        <p:spPr>
          <a:xfrm>
            <a:off x="6125478" y="2561791"/>
            <a:ext cx="238987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u2if</a:t>
            </a:r>
            <a:r>
              <a:rPr lang="en-US" dirty="0">
                <a:solidFill>
                  <a:srgbClr val="FF0000"/>
                </a:solidFill>
              </a:rPr>
              <a:t> = USB </a:t>
            </a:r>
            <a:r>
              <a:rPr lang="en-US" i="1" dirty="0">
                <a:solidFill>
                  <a:srgbClr val="FF0000"/>
                </a:solidFill>
              </a:rPr>
              <a:t>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>
                <a:solidFill>
                  <a:srgbClr val="FF0000"/>
                </a:solidFill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015640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55E4C-C84C-69A8-342D-4D020EAC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7D4A4D-4B13-78C6-B2B6-113557B3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93" y="1476798"/>
            <a:ext cx="7015413" cy="4879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0C5E-6784-CBBC-4E18-56C539C3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 Pinout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69A7-CA75-95B6-A07F-3670F1E1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7C8EC-32A9-AF00-8DCD-99B325F26755}"/>
              </a:ext>
            </a:extLst>
          </p:cNvPr>
          <p:cNvSpPr txBox="1"/>
          <p:nvPr/>
        </p:nvSpPr>
        <p:spPr>
          <a:xfrm>
            <a:off x="6725652" y="3284856"/>
            <a:ext cx="2057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I have </a:t>
            </a:r>
            <a:r>
              <a:rPr lang="en-US" b="1" dirty="0"/>
              <a:t>already</a:t>
            </a:r>
            <a:r>
              <a:rPr lang="en-US" dirty="0"/>
              <a:t> preloaded the latest version of the </a:t>
            </a:r>
            <a:r>
              <a:rPr lang="en-US" b="1" dirty="0">
                <a:solidFill>
                  <a:srgbClr val="7030A0"/>
                </a:solidFill>
              </a:rPr>
              <a:t>u2if</a:t>
            </a:r>
            <a:r>
              <a:rPr lang="en-US" dirty="0"/>
              <a:t> firmware onto your </a:t>
            </a:r>
            <a:r>
              <a:rPr lang="en-US" b="1" dirty="0">
                <a:solidFill>
                  <a:srgbClr val="00B050"/>
                </a:solidFill>
              </a:rPr>
              <a:t>Pi Pico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9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0517-F8A3-2837-BA22-B129BC61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D4C8-088D-91A2-8D7A-C188FCB9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Wiring Each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9147-5E6B-CB66-2579-F68F1B2A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connects to your PC using the silver cord</a:t>
            </a:r>
          </a:p>
          <a:p>
            <a:pPr lvl="1"/>
            <a:r>
              <a:rPr lang="en-US" sz="2200" dirty="0"/>
              <a:t>The USB-A (Male) connector is inserted into your PC</a:t>
            </a:r>
          </a:p>
          <a:p>
            <a:pPr lvl="1"/>
            <a:r>
              <a:rPr lang="en-US" sz="2200" dirty="0"/>
              <a:t>The USB-B Micro (Male) is inserted into the </a:t>
            </a:r>
            <a:r>
              <a:rPr lang="en-US" sz="2200" b="1" dirty="0">
                <a:solidFill>
                  <a:srgbClr val="00B050"/>
                </a:solidFill>
              </a:rPr>
              <a:t>Pi Pico</a:t>
            </a:r>
            <a:endParaRPr lang="en-US" sz="2200" dirty="0"/>
          </a:p>
          <a:p>
            <a:r>
              <a:rPr lang="en-US" sz="2400" dirty="0"/>
              <a:t>Please </a:t>
            </a:r>
            <a:r>
              <a:rPr lang="en-US" sz="2400" b="1" u="sng" dirty="0"/>
              <a:t>do not remove </a:t>
            </a:r>
            <a:r>
              <a:rPr lang="en-US" sz="2400" dirty="0"/>
              <a:t>the Pi Pico from the Under Plate</a:t>
            </a:r>
          </a:p>
          <a:p>
            <a:r>
              <a:rPr lang="en-US" sz="2400" dirty="0"/>
              <a:t>If you incorrectly wire your lab,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damage your laptop’s USB port</a:t>
            </a:r>
            <a:r>
              <a:rPr lang="en-US" sz="2400" dirty="0"/>
              <a:t>—double-check</a:t>
            </a:r>
            <a:r>
              <a:rPr lang="en-US" sz="2400" b="1" dirty="0">
                <a:solidFill>
                  <a:srgbClr val="7030A0"/>
                </a:solidFill>
              </a:rPr>
              <a:t> everything!</a:t>
            </a:r>
          </a:p>
          <a:p>
            <a:r>
              <a:rPr lang="en-US" sz="2400" dirty="0"/>
              <a:t>Connect the Pi Pico </a:t>
            </a:r>
            <a:r>
              <a:rPr lang="en-US" sz="2400" b="1" i="1" dirty="0"/>
              <a:t>after</a:t>
            </a:r>
            <a:r>
              <a:rPr lang="en-US" sz="2400" dirty="0"/>
              <a:t> you have connected </a:t>
            </a:r>
            <a:r>
              <a:rPr lang="en-US" sz="2400" u="sng" dirty="0"/>
              <a:t>all</a:t>
            </a:r>
            <a:r>
              <a:rPr lang="en-US" sz="2400" dirty="0"/>
              <a:t> required silicon jumper wires (and the Qwiic cable if needed for the lab) to the components on the breadboard</a:t>
            </a:r>
          </a:p>
          <a:p>
            <a:r>
              <a:rPr lang="en-US" sz="2400" dirty="0"/>
              <a:t>NOTE: I have </a:t>
            </a:r>
            <a:r>
              <a:rPr lang="en-US" sz="2400" b="1" dirty="0"/>
              <a:t>already</a:t>
            </a:r>
            <a:r>
              <a:rPr lang="en-US" sz="2400" dirty="0"/>
              <a:t> preloaded the latest version of the </a:t>
            </a:r>
            <a:r>
              <a:rPr lang="en-US" sz="2400" b="1" dirty="0">
                <a:solidFill>
                  <a:srgbClr val="7030A0"/>
                </a:solidFill>
              </a:rPr>
              <a:t>u2if</a:t>
            </a:r>
            <a:r>
              <a:rPr lang="en-US" sz="2400" dirty="0"/>
              <a:t> firmware onto your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FA9D5-6078-385A-BF28-7B55250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EAF23-D900-9953-A37E-9128B87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324C-E9FF-7AB0-1BF8-82FC2A60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Example</a:t>
            </a:r>
            <a:r>
              <a:rPr lang="en-US" sz="3200" dirty="0">
                <a:latin typeface="+mn-lt"/>
              </a:rPr>
              <a:t> Lab Wiring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5B7A8-68CE-76A2-2064-C3FB50A5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E183C-B81A-D5A6-A130-930A7E3C90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54" y="1690689"/>
            <a:ext cx="3660380" cy="2745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0B30D-5629-68B4-4E85-E1BAA0A5F2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172" y="1690689"/>
            <a:ext cx="4953556" cy="2745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96EA8-6EAB-D4C2-A1CB-0E48A5BF2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160" y="4612487"/>
            <a:ext cx="4065679" cy="21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7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7813-1967-78AC-EA7D-9C1B1996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2ED442-687D-2188-BBDD-DFDEE9123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227" y="2137461"/>
            <a:ext cx="7957546" cy="415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E4132A-3EED-4C3A-BDF9-E03BB3D7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38A0-3B73-D43B-91FE-AD4AD143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38BBD-2A7C-4B68-0459-6A7E949F4217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https://www.adafruit.com/product/4482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09EBEF-FE4C-71AF-22E5-15524C7591C5}"/>
              </a:ext>
            </a:extLst>
          </p:cNvPr>
          <p:cNvSpPr/>
          <p:nvPr/>
        </p:nvSpPr>
        <p:spPr>
          <a:xfrm>
            <a:off x="6514156" y="3068152"/>
            <a:ext cx="551662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5904D-A9B1-017C-549B-D4A35B7D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1AD-AE36-ACD6-FF64-A6ACF503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0551-2908-C208-9B7D-FDAD0D9F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57CE86-1C5F-5250-97E5-5E8F287D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50" y="2331585"/>
            <a:ext cx="7368099" cy="3608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4ED768-3A1E-C04A-3FC8-9985CD4C381B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https://www.amazon.com/gp/product/B0002H7AIG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8607C-32FD-54EC-41B2-4DB6C231DFC7}"/>
              </a:ext>
            </a:extLst>
          </p:cNvPr>
          <p:cNvSpPr/>
          <p:nvPr/>
        </p:nvSpPr>
        <p:spPr>
          <a:xfrm>
            <a:off x="3702942" y="3529131"/>
            <a:ext cx="476093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08E43-D48F-7A08-0EC1-25E2D4249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6F9203D-27F0-5CF8-490E-5AECD78C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20142-B0E1-2249-D5F2-650775DC068E}"/>
              </a:ext>
            </a:extLst>
          </p:cNvPr>
          <p:cNvSpPr txBox="1"/>
          <p:nvPr/>
        </p:nvSpPr>
        <p:spPr>
          <a:xfrm>
            <a:off x="7102798" y="667866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$1.25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F71F-4C77-DB13-315C-FDEC5213CE6C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https://www.adafruit.com/product/4401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C9E5E-2F61-B3CC-F816-86D4C4B70AC4}"/>
              </a:ext>
            </a:extLst>
          </p:cNvPr>
          <p:cNvSpPr txBox="1"/>
          <p:nvPr/>
        </p:nvSpPr>
        <p:spPr>
          <a:xfrm>
            <a:off x="2711493" y="996544"/>
            <a:ext cx="3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STEMMA QT / Qwiic Cable – 200mm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7DA2B-EF03-9DD8-0001-EB8535E7D6A2}"/>
              </a:ext>
            </a:extLst>
          </p:cNvPr>
          <p:cNvGrpSpPr/>
          <p:nvPr/>
        </p:nvGrpSpPr>
        <p:grpSpPr>
          <a:xfrm>
            <a:off x="1238591" y="1882069"/>
            <a:ext cx="6666818" cy="4566113"/>
            <a:chOff x="893930" y="1882069"/>
            <a:chExt cx="6666818" cy="45661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17D344-D221-A8E7-C778-C747C47A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930" y="1882069"/>
              <a:ext cx="2907254" cy="2274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B71063-6B7B-B9B0-E637-BC75594C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260" y="4432009"/>
              <a:ext cx="2892924" cy="2016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20EAE6-1B9D-4C75-86E6-4E7CD81F8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8144" y="1882069"/>
              <a:ext cx="3322604" cy="4566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15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6A2DE-F6AA-FCB7-DBDF-3095BD3E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B5EF-14E9-E839-8007-4BA2726D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7C4D-6FCE-8BF3-A240-2071C25F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Develop intuition about the relationships between </a:t>
            </a:r>
            <a:r>
              <a:rPr lang="en-US" sz="2400" b="1" dirty="0">
                <a:solidFill>
                  <a:srgbClr val="00B050"/>
                </a:solidFill>
              </a:rPr>
              <a:t>voltage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resistance</a:t>
            </a:r>
            <a:r>
              <a:rPr lang="en-US" sz="2400" dirty="0"/>
              <a:t>, and </a:t>
            </a:r>
            <a:r>
              <a:rPr lang="en-US" sz="2400" b="1" dirty="0"/>
              <a:t>power</a:t>
            </a:r>
            <a:endParaRPr lang="en-US" sz="2400" dirty="0"/>
          </a:p>
          <a:p>
            <a:r>
              <a:rPr lang="en-US" sz="2400" dirty="0"/>
              <a:t>Map the </a:t>
            </a:r>
            <a:r>
              <a:rPr lang="en-US" sz="2400" b="1" dirty="0"/>
              <a:t>power rails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tie point rows </a:t>
            </a:r>
            <a:r>
              <a:rPr lang="en-US" sz="2400" dirty="0"/>
              <a:t>on a </a:t>
            </a:r>
            <a:r>
              <a:rPr lang="en-US" sz="2400" u="sng" dirty="0"/>
              <a:t>breadboard</a:t>
            </a:r>
            <a:r>
              <a:rPr lang="en-US" sz="2400" dirty="0"/>
              <a:t> to the underlying wiring connectivity</a:t>
            </a:r>
          </a:p>
          <a:p>
            <a:r>
              <a:rPr lang="en-US" sz="2400" dirty="0"/>
              <a:t>Learn what a </a:t>
            </a:r>
            <a:r>
              <a:rPr lang="en-US" sz="2400" b="1" dirty="0"/>
              <a:t>Digital Multimeter (DMM) is </a:t>
            </a:r>
            <a:r>
              <a:rPr lang="en-US" sz="2400" dirty="0"/>
              <a:t>and how it compares to the capabilities of a </a:t>
            </a:r>
            <a:r>
              <a:rPr lang="en-US" sz="2400" b="1" i="1" dirty="0">
                <a:solidFill>
                  <a:srgbClr val="7030A0"/>
                </a:solidFill>
              </a:rPr>
              <a:t>Multi-function Tester</a:t>
            </a:r>
          </a:p>
          <a:p>
            <a:r>
              <a:rPr lang="en-US" sz="2400" dirty="0"/>
              <a:t>Review standard </a:t>
            </a:r>
            <a:r>
              <a:rPr lang="en-US" sz="2400" u="sng" dirty="0"/>
              <a:t>analog</a:t>
            </a:r>
            <a:r>
              <a:rPr lang="en-US" sz="2400" dirty="0"/>
              <a:t> discrete components, including a resistor, a capacitor, and a light-emitting diode</a:t>
            </a:r>
          </a:p>
          <a:p>
            <a:r>
              <a:rPr lang="en-US" sz="2400" dirty="0"/>
              <a:t>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via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to drive an </a:t>
            </a:r>
            <a:r>
              <a:rPr lang="en-US" sz="2400" b="1" dirty="0">
                <a:solidFill>
                  <a:srgbClr val="FF0000"/>
                </a:solidFill>
              </a:rPr>
              <a:t>LED</a:t>
            </a:r>
            <a:r>
              <a:rPr lang="en-US" sz="2400" dirty="0"/>
              <a:t> using pulse width modulation (PWM)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BFC94-74AE-A6EC-74ED-258F2FDA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4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Current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83827-22D0-D61A-D12F-BDCB4DD3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17" y="4590961"/>
            <a:ext cx="5746367" cy="1912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9E925-3D21-F42B-9207-9D00B6651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39" y="1973781"/>
            <a:ext cx="3333927" cy="2085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3A11D-4527-DF43-4BD6-5B57AAA96D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34" y="2032410"/>
            <a:ext cx="3424730" cy="1968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72DC4-E00E-8C8C-2720-B2FB237FDD12}"/>
              </a:ext>
            </a:extLst>
          </p:cNvPr>
          <p:cNvSpPr txBox="1"/>
          <p:nvPr/>
        </p:nvSpPr>
        <p:spPr>
          <a:xfrm>
            <a:off x="4572074" y="1561872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Conventional</a:t>
            </a:r>
            <a:r>
              <a:rPr lang="en-US" b="1" dirty="0">
                <a:solidFill>
                  <a:srgbClr val="7030A0"/>
                </a:solidFill>
              </a:rPr>
              <a:t> Current Flows from + to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97522-D89A-E0BA-671B-A19068F73323}"/>
              </a:ext>
            </a:extLst>
          </p:cNvPr>
          <p:cNvSpPr txBox="1"/>
          <p:nvPr/>
        </p:nvSpPr>
        <p:spPr>
          <a:xfrm>
            <a:off x="247067" y="1566254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7030A0"/>
                </a:solidFill>
              </a:rPr>
              <a:t>Actual</a:t>
            </a:r>
            <a:r>
              <a:rPr lang="en-US" b="1" dirty="0">
                <a:solidFill>
                  <a:srgbClr val="7030A0"/>
                </a:solidFill>
              </a:rPr>
              <a:t> Current Flows from - to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6E9CD-6154-B806-5503-E324AFF976DC}"/>
              </a:ext>
            </a:extLst>
          </p:cNvPr>
          <p:cNvSpPr txBox="1"/>
          <p:nvPr/>
        </p:nvSpPr>
        <p:spPr>
          <a:xfrm>
            <a:off x="470995" y="4000383"/>
            <a:ext cx="293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 = Moving Electrons</a:t>
            </a:r>
          </a:p>
        </p:txBody>
      </p:sp>
    </p:spTree>
    <p:extLst>
      <p:ext uri="{BB962C8B-B14F-4D97-AF65-F5344CB8AC3E}">
        <p14:creationId xmlns:p14="http://schemas.microsoft.com/office/powerpoint/2010/main" val="333517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43A7-D7AE-417F-B5DD-246E1510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2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B3D84-8B6A-43A9-AC32-601517D7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74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EB9D4-1372-41C7-92A6-0BF360F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77" y="1350987"/>
            <a:ext cx="2836030" cy="282644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3F096-277D-41C9-B6CC-5988F58BAF06}"/>
              </a:ext>
            </a:extLst>
          </p:cNvPr>
          <p:cNvSpPr txBox="1"/>
          <p:nvPr/>
        </p:nvSpPr>
        <p:spPr>
          <a:xfrm>
            <a:off x="465890" y="4190460"/>
            <a:ext cx="23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V = Voltage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Volts 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ED6EA-61FE-469E-8737-7F24E8EC8086}"/>
              </a:ext>
            </a:extLst>
          </p:cNvPr>
          <p:cNvSpPr txBox="1"/>
          <p:nvPr/>
        </p:nvSpPr>
        <p:spPr>
          <a:xfrm>
            <a:off x="3678421" y="4190460"/>
            <a:ext cx="17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 = Current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Amps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/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 = Resistance</a:t>
                </a: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Ohms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CBF19DE-611C-49DC-A3AA-201CCDD2EC25}"/>
              </a:ext>
            </a:extLst>
          </p:cNvPr>
          <p:cNvGrpSpPr/>
          <p:nvPr/>
        </p:nvGrpSpPr>
        <p:grpSpPr>
          <a:xfrm>
            <a:off x="380507" y="5041505"/>
            <a:ext cx="2549729" cy="1314845"/>
            <a:chOff x="397536" y="5041506"/>
            <a:chExt cx="2549729" cy="13148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DBE635-6496-4C06-80D0-0D60EF4D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36" y="5041506"/>
              <a:ext cx="957834" cy="13148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AAECF-3F64-41ED-8B6C-C10BB83006CC}"/>
                </a:ext>
              </a:extLst>
            </p:cNvPr>
            <p:cNvSpPr txBox="1"/>
            <p:nvPr/>
          </p:nvSpPr>
          <p:spPr>
            <a:xfrm>
              <a:off x="1355371" y="5375762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Alessandro </a:t>
              </a:r>
              <a:r>
                <a:rPr lang="en-US" sz="1600" b="1" dirty="0"/>
                <a:t>Volta</a:t>
              </a:r>
            </a:p>
            <a:p>
              <a:pPr algn="ctr"/>
              <a:r>
                <a:rPr lang="en-US" sz="1600" dirty="0"/>
                <a:t>(1745 – 1827)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450A7-7073-4BA8-9850-B201FC1E3473}"/>
              </a:ext>
            </a:extLst>
          </p:cNvPr>
          <p:cNvGrpSpPr/>
          <p:nvPr/>
        </p:nvGrpSpPr>
        <p:grpSpPr>
          <a:xfrm>
            <a:off x="3334606" y="5041505"/>
            <a:ext cx="2474788" cy="1314846"/>
            <a:chOff x="3201808" y="5043659"/>
            <a:chExt cx="2474788" cy="13148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DFEB4-ABEF-4B8A-BE22-66E44F0E8E03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B3C99A-4B54-4487-A8CA-5B174D65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92BB6-44C3-4419-8001-501BB8EFE8EF}"/>
              </a:ext>
            </a:extLst>
          </p:cNvPr>
          <p:cNvGrpSpPr/>
          <p:nvPr/>
        </p:nvGrpSpPr>
        <p:grpSpPr>
          <a:xfrm>
            <a:off x="6258865" y="5041505"/>
            <a:ext cx="2420454" cy="1314846"/>
            <a:chOff x="6318695" y="5041505"/>
            <a:chExt cx="2420454" cy="131484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567078-D4D7-4577-B465-820E21E8A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8695" y="5041505"/>
              <a:ext cx="916971" cy="131484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119B08-87C1-45A3-BF29-E914827C9637}"/>
                </a:ext>
              </a:extLst>
            </p:cNvPr>
            <p:cNvSpPr txBox="1"/>
            <p:nvPr/>
          </p:nvSpPr>
          <p:spPr>
            <a:xfrm>
              <a:off x="7245439" y="5406541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Georg </a:t>
              </a:r>
              <a:r>
                <a:rPr lang="en-US" sz="1600" b="1" dirty="0"/>
                <a:t>Ohm</a:t>
              </a:r>
            </a:p>
            <a:p>
              <a:pPr algn="ctr"/>
              <a:r>
                <a:rPr lang="en-US" sz="1600" dirty="0"/>
                <a:t>(1789 – 1854)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B841DD-4380-68F2-D5C1-2587E0872189}"/>
              </a:ext>
            </a:extLst>
          </p:cNvPr>
          <p:cNvSpPr txBox="1"/>
          <p:nvPr/>
        </p:nvSpPr>
        <p:spPr>
          <a:xfrm>
            <a:off x="162369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Potential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265A5-7A52-708A-B0CD-574C7D55172B}"/>
              </a:ext>
            </a:extLst>
          </p:cNvPr>
          <p:cNvSpPr txBox="1"/>
          <p:nvPr/>
        </p:nvSpPr>
        <p:spPr>
          <a:xfrm>
            <a:off x="2677316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Amount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of Flow</a:t>
            </a:r>
          </a:p>
        </p:txBody>
      </p:sp>
    </p:spTree>
    <p:extLst>
      <p:ext uri="{BB962C8B-B14F-4D97-AF65-F5344CB8AC3E}">
        <p14:creationId xmlns:p14="http://schemas.microsoft.com/office/powerpoint/2010/main" val="42647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17CB2-4DDF-4ECF-B200-C7E7DBD7DD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4051" y="1468581"/>
            <a:ext cx="6495899" cy="5131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7618AA-7AF8-6C20-6444-E0AD52A0720D}"/>
              </a:ext>
            </a:extLst>
          </p:cNvPr>
          <p:cNvSpPr/>
          <p:nvPr/>
        </p:nvSpPr>
        <p:spPr>
          <a:xfrm>
            <a:off x="2206625" y="1626432"/>
            <a:ext cx="634011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E33601-6604-F74B-EEA5-79D84D79AD2E}"/>
              </a:ext>
            </a:extLst>
          </p:cNvPr>
          <p:cNvSpPr/>
          <p:nvPr/>
        </p:nvSpPr>
        <p:spPr>
          <a:xfrm>
            <a:off x="1452120" y="4544517"/>
            <a:ext cx="85293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CA867-1BC9-068A-6DBB-FD5F107F276A}"/>
              </a:ext>
            </a:extLst>
          </p:cNvPr>
          <p:cNvSpPr/>
          <p:nvPr/>
        </p:nvSpPr>
        <p:spPr>
          <a:xfrm>
            <a:off x="4102061" y="5157072"/>
            <a:ext cx="66282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5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74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1CDA1-D649-481D-9BD2-0EF499E9BD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12" y="1342339"/>
            <a:ext cx="2330413" cy="32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B044F-E019-4940-9950-055A8536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1620996"/>
            <a:ext cx="4287552" cy="361600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447FB13-8BE8-4A2F-8F70-4020E5D2ADEF}"/>
              </a:ext>
            </a:extLst>
          </p:cNvPr>
          <p:cNvGrpSpPr/>
          <p:nvPr/>
        </p:nvGrpSpPr>
        <p:grpSpPr>
          <a:xfrm>
            <a:off x="3611880" y="5463774"/>
            <a:ext cx="2573435" cy="981541"/>
            <a:chOff x="2530406" y="5557372"/>
            <a:chExt cx="2573435" cy="981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9A9B07-6DB3-429B-B6A7-430C7FA7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0406" y="5557372"/>
              <a:ext cx="981541" cy="98154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85311-422D-45DF-A137-C7E1ADABD39F}"/>
                </a:ext>
              </a:extLst>
            </p:cNvPr>
            <p:cNvSpPr txBox="1"/>
            <p:nvPr/>
          </p:nvSpPr>
          <p:spPr>
            <a:xfrm>
              <a:off x="3511947" y="5755755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James </a:t>
              </a:r>
              <a:r>
                <a:rPr lang="en-US" sz="1600" b="1" dirty="0"/>
                <a:t>Watt</a:t>
              </a:r>
            </a:p>
            <a:p>
              <a:pPr algn="ctr"/>
              <a:r>
                <a:rPr lang="en-US" sz="1600" dirty="0"/>
                <a:t>(1736 – 1819)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9C972-53CC-4A2E-832D-EAF2C578F188}"/>
              </a:ext>
            </a:extLst>
          </p:cNvPr>
          <p:cNvSpPr/>
          <p:nvPr/>
        </p:nvSpPr>
        <p:spPr>
          <a:xfrm>
            <a:off x="4572000" y="4103827"/>
            <a:ext cx="541325" cy="380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E7C53-9550-43DB-968E-E7E37E728AD4}"/>
              </a:ext>
            </a:extLst>
          </p:cNvPr>
          <p:cNvSpPr/>
          <p:nvPr/>
        </p:nvSpPr>
        <p:spPr>
          <a:xfrm>
            <a:off x="3511947" y="4915814"/>
            <a:ext cx="1220987" cy="380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5BEBD1C-1E96-4BD8-95B0-5EAF97058ABE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4122442" y="4294022"/>
            <a:ext cx="449559" cy="62179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3D857-B8AF-43E6-999E-A2B19C8B393A}"/>
              </a:ext>
            </a:extLst>
          </p:cNvPr>
          <p:cNvSpPr/>
          <p:nvPr/>
        </p:nvSpPr>
        <p:spPr>
          <a:xfrm>
            <a:off x="5830214" y="2801721"/>
            <a:ext cx="1447191" cy="555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BA384A-397C-4920-9C70-11F555F660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3" y="4807637"/>
            <a:ext cx="2697710" cy="1709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/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66DED5-569A-B635-6C52-12773160233A}"/>
              </a:ext>
            </a:extLst>
          </p:cNvPr>
          <p:cNvSpPr txBox="1"/>
          <p:nvPr/>
        </p:nvSpPr>
        <p:spPr>
          <a:xfrm>
            <a:off x="7535918" y="2506717"/>
            <a:ext cx="128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Ohm's Law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7559-B470-876D-BF59-7954F582E076}"/>
              </a:ext>
            </a:extLst>
          </p:cNvPr>
          <p:cNvSpPr txBox="1"/>
          <p:nvPr/>
        </p:nvSpPr>
        <p:spPr>
          <a:xfrm>
            <a:off x="440828" y="1399673"/>
            <a:ext cx="80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Current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0E27-C486-2E6F-88D3-D01440AF0AEF}"/>
              </a:ext>
            </a:extLst>
          </p:cNvPr>
          <p:cNvSpPr txBox="1"/>
          <p:nvPr/>
        </p:nvSpPr>
        <p:spPr>
          <a:xfrm>
            <a:off x="440828" y="2805384"/>
            <a:ext cx="59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Volts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FC806-B7F4-8559-4CFD-93494CD72DF5}"/>
              </a:ext>
            </a:extLst>
          </p:cNvPr>
          <p:cNvSpPr txBox="1"/>
          <p:nvPr/>
        </p:nvSpPr>
        <p:spPr>
          <a:xfrm>
            <a:off x="2451834" y="2805384"/>
            <a:ext cx="101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0A980-ED69-7694-4F66-CCEE043AE4F2}"/>
              </a:ext>
            </a:extLst>
          </p:cNvPr>
          <p:cNvSpPr txBox="1"/>
          <p:nvPr/>
        </p:nvSpPr>
        <p:spPr>
          <a:xfrm>
            <a:off x="1160648" y="5034595"/>
            <a:ext cx="107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 Circuit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Schematic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FAB28-5545-12BC-2768-590CB73803F7}"/>
              </a:ext>
            </a:extLst>
          </p:cNvPr>
          <p:cNvSpPr txBox="1"/>
          <p:nvPr/>
        </p:nvSpPr>
        <p:spPr>
          <a:xfrm>
            <a:off x="6185315" y="5617687"/>
            <a:ext cx="101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Joules (Energy) per second</a:t>
            </a:r>
          </a:p>
        </p:txBody>
      </p:sp>
    </p:spTree>
    <p:extLst>
      <p:ext uri="{BB962C8B-B14F-4D97-AF65-F5344CB8AC3E}">
        <p14:creationId xmlns:p14="http://schemas.microsoft.com/office/powerpoint/2010/main" val="7632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  <p:bldP spid="3" grpId="0"/>
      <p:bldP spid="5" grpId="0"/>
      <p:bldP spid="14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75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2BCA3-DA7C-4661-9297-4101AD43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741" y="1669928"/>
            <a:ext cx="2286000" cy="819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C32B4E-6186-4388-949A-7117EC3BD146}"/>
              </a:ext>
            </a:extLst>
          </p:cNvPr>
          <p:cNvSpPr txBox="1"/>
          <p:nvPr/>
        </p:nvSpPr>
        <p:spPr>
          <a:xfrm>
            <a:off x="628650" y="2682075"/>
            <a:ext cx="328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metal wires have some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(a very tiny amount) of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natural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internal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resistance!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3DCEA-3C68-4192-A8B2-B374FF7EE75D}"/>
              </a:ext>
            </a:extLst>
          </p:cNvPr>
          <p:cNvSpPr txBox="1"/>
          <p:nvPr/>
        </p:nvSpPr>
        <p:spPr>
          <a:xfrm>
            <a:off x="5040175" y="3211254"/>
            <a:ext cx="3288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If resistance is low,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and voltage is high,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current can generate</a:t>
            </a:r>
          </a:p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lot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HEAT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(Watts)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D0E0B-B229-40EB-9BAC-42F4E020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027" y="4757360"/>
            <a:ext cx="1962519" cy="1483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47B3F-C126-4CF2-A627-298B616B7D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53" y="4170478"/>
            <a:ext cx="3885996" cy="2185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/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.05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/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BD3CC08-8D14-8426-C0F1-EB834B3DC2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817" y="1040078"/>
            <a:ext cx="1206883" cy="18136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CCC758-EDE8-FDB0-712A-B2BDCF415FBD}"/>
              </a:ext>
            </a:extLst>
          </p:cNvPr>
          <p:cNvSpPr/>
          <p:nvPr/>
        </p:nvSpPr>
        <p:spPr>
          <a:xfrm>
            <a:off x="5388964" y="2143593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DA9C8-F719-7DE4-00A5-DB3E521EC3AA}"/>
              </a:ext>
            </a:extLst>
          </p:cNvPr>
          <p:cNvSpPr/>
          <p:nvPr/>
        </p:nvSpPr>
        <p:spPr>
          <a:xfrm>
            <a:off x="2813154" y="3256181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D88B69-E478-DD40-BC29-78B17D1A1BA0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3592642" y="2316412"/>
            <a:ext cx="1796322" cy="1112588"/>
          </a:xfrm>
          <a:prstGeom prst="bentConnector3">
            <a:avLst>
              <a:gd name="adj1" fmla="val 833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D34CC-828E-45D1-944D-F8345DD83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357819"/>
            <a:ext cx="3124051" cy="2076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F65DA-735D-4D64-9430-40DE224F7E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4" y="1699552"/>
            <a:ext cx="2627451" cy="2294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56C966-35C5-4D35-BD9D-EAEBA46460A1}"/>
              </a:ext>
            </a:extLst>
          </p:cNvPr>
          <p:cNvSpPr txBox="1"/>
          <p:nvPr/>
        </p:nvSpPr>
        <p:spPr>
          <a:xfrm>
            <a:off x="4459985" y="2059468"/>
            <a:ext cx="39959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Pay strict attention to wiring pictures and schematics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</a:t>
            </a:r>
            <a:r>
              <a:rPr lang="en-US" sz="2000" b="1" i="1" dirty="0"/>
              <a:t>cross</a:t>
            </a:r>
            <a:r>
              <a:rPr lang="en-US" sz="2000" dirty="0"/>
              <a:t> +V and GND wires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u="sng" dirty="0"/>
              <a:t>All</a:t>
            </a:r>
            <a:r>
              <a:rPr lang="en-US" sz="2000" dirty="0"/>
              <a:t> team members must </a:t>
            </a:r>
            <a:r>
              <a:rPr lang="en-US" sz="2000" b="1" dirty="0"/>
              <a:t>doublecheck</a:t>
            </a:r>
            <a:r>
              <a:rPr lang="en-US" sz="2000" dirty="0"/>
              <a:t> each other's circuits </a:t>
            </a:r>
            <a:r>
              <a:rPr lang="en-US" sz="2000" b="1" i="1" dirty="0">
                <a:solidFill>
                  <a:srgbClr val="FF0000"/>
                </a:solidFill>
              </a:rPr>
              <a:t>prior</a:t>
            </a:r>
            <a:r>
              <a:rPr lang="en-US" sz="2000" dirty="0"/>
              <a:t> to turning on the power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Unplug</a:t>
            </a:r>
            <a:r>
              <a:rPr lang="en-US" sz="2000" dirty="0"/>
              <a:t> any circuit that is getting hot – </a:t>
            </a:r>
            <a:r>
              <a:rPr lang="en-US" sz="2000" b="1" dirty="0">
                <a:solidFill>
                  <a:srgbClr val="FF0000"/>
                </a:solidFill>
              </a:rPr>
              <a:t>do not</a:t>
            </a:r>
            <a:r>
              <a:rPr lang="en-US" sz="2000" dirty="0"/>
              <a:t> touch the board!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Completely</a:t>
            </a:r>
            <a:r>
              <a:rPr lang="en-US" sz="2000" dirty="0"/>
              <a:t> </a:t>
            </a:r>
            <a:r>
              <a:rPr lang="en-US" sz="2000" u="sng" dirty="0"/>
              <a:t>unplug</a:t>
            </a:r>
            <a:r>
              <a:rPr lang="en-US" sz="2000" dirty="0"/>
              <a:t> every circuit prior to changing </a:t>
            </a:r>
            <a:r>
              <a:rPr lang="en-US" sz="2000" b="1" i="1" dirty="0">
                <a:solidFill>
                  <a:srgbClr val="FF0000"/>
                </a:solidFill>
              </a:rPr>
              <a:t>any</a:t>
            </a:r>
            <a:r>
              <a:rPr lang="en-US" sz="2000" dirty="0"/>
              <a:t> wiring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Immediately report any problems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86DCC-9293-467B-9E44-181AAA56DF5E}"/>
              </a:ext>
            </a:extLst>
          </p:cNvPr>
          <p:cNvSpPr txBox="1"/>
          <p:nvPr/>
        </p:nvSpPr>
        <p:spPr>
          <a:xfrm>
            <a:off x="4599431" y="1514886"/>
            <a:ext cx="399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SAFETY First!</a:t>
            </a:r>
          </a:p>
        </p:txBody>
      </p:sp>
    </p:spTree>
    <p:extLst>
      <p:ext uri="{BB962C8B-B14F-4D97-AF65-F5344CB8AC3E}">
        <p14:creationId xmlns:p14="http://schemas.microsoft.com/office/powerpoint/2010/main" val="35262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597226-CC79-4F7B-882B-2B43BC949EBC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0B440-F9B0-4BD8-AF6F-CDECBC00EBF9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4D93B1-2CFB-4760-A3B7-595212130A7A}"/>
              </a:ext>
            </a:extLst>
          </p:cNvPr>
          <p:cNvSpPr/>
          <p:nvPr/>
        </p:nvSpPr>
        <p:spPr>
          <a:xfrm>
            <a:off x="1432254" y="3926266"/>
            <a:ext cx="3057753" cy="14284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It is common in direct current circuits to connect a </a:t>
            </a:r>
            <a:r>
              <a:rPr lang="en-US" sz="20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negative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terminal to Ground (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GND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4D039-AB1A-4645-863B-4893DCDECA0B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16457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2" grpId="0"/>
      <p:bldP spid="17" grpId="0"/>
      <p:bldP spid="3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D7378-6DCE-4346-8A1B-ACCA76E73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52" y="1676619"/>
            <a:ext cx="3352381" cy="350476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00C98-9616-A973-75BA-DEE0D0880694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BE5A9-43D1-ADEE-74EE-E8B03CA5596C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A2C5F-7546-B2E4-4EA7-1F8CC5AB774C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28463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89103-6391-4225-8674-E12ED0FD96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64" y="361679"/>
            <a:ext cx="3850611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B56B84D-5B0F-44D7-A652-81DF74F57F18}"/>
              </a:ext>
            </a:extLst>
          </p:cNvPr>
          <p:cNvSpPr/>
          <p:nvPr/>
        </p:nvSpPr>
        <p:spPr>
          <a:xfrm>
            <a:off x="3220851" y="1134538"/>
            <a:ext cx="3104998" cy="1146927"/>
          </a:xfrm>
          <a:prstGeom prst="wedgeRectCallout">
            <a:avLst>
              <a:gd name="adj1" fmla="val -69518"/>
              <a:gd name="adj2" fmla="val 29215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Rows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five holes (tie-points) on either side of the middle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(DIP Support) channel are electrically connected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124289F-BB55-4C49-9DD1-2A97FA63D8CA}"/>
              </a:ext>
            </a:extLst>
          </p:cNvPr>
          <p:cNvSpPr/>
          <p:nvPr/>
        </p:nvSpPr>
        <p:spPr>
          <a:xfrm>
            <a:off x="4711638" y="3085742"/>
            <a:ext cx="2751237" cy="841248"/>
          </a:xfrm>
          <a:prstGeom prst="wedgeRectCallout">
            <a:avLst>
              <a:gd name="adj1" fmla="val -70455"/>
              <a:gd name="adj2" fmla="val -611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two wirings accomplish the same thing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BAEBEE9B-3431-47EA-B12C-6548D0F9CFE1}"/>
              </a:ext>
            </a:extLst>
          </p:cNvPr>
          <p:cNvSpPr/>
          <p:nvPr/>
        </p:nvSpPr>
        <p:spPr>
          <a:xfrm>
            <a:off x="4711638" y="4941470"/>
            <a:ext cx="2663056" cy="841248"/>
          </a:xfrm>
          <a:prstGeom prst="wedgeRectCallout">
            <a:avLst>
              <a:gd name="adj1" fmla="val -72539"/>
              <a:gd name="adj2" fmla="val -5931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 three of these wires are electrically connected</a:t>
            </a:r>
          </a:p>
        </p:txBody>
      </p:sp>
    </p:spTree>
    <p:extLst>
      <p:ext uri="{BB962C8B-B14F-4D97-AF65-F5344CB8AC3E}">
        <p14:creationId xmlns:p14="http://schemas.microsoft.com/office/powerpoint/2010/main" val="87859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  <p:bldP spid="8" grpId="0" animBg="1"/>
      <p:bldP spid="9" grpId="0" animBg="1"/>
      <p:bldP spid="10" grpId="0" animBg="1"/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6A216-A31A-E400-DD57-61E7FA3F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952" y="343740"/>
            <a:ext cx="4174497" cy="61705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9E13C7-DC03-2CEB-22AD-810423C46CF5}"/>
              </a:ext>
            </a:extLst>
          </p:cNvPr>
          <p:cNvSpPr/>
          <p:nvPr/>
        </p:nvSpPr>
        <p:spPr>
          <a:xfrm>
            <a:off x="1023938" y="5092262"/>
            <a:ext cx="891572" cy="10405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17017-F6CC-32D2-61C5-3EC1BC344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480" y="1496611"/>
            <a:ext cx="3251047" cy="48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043E4-CDE1-40FB-8488-1193D780FC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74" y="362328"/>
            <a:ext cx="2936218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34100" y="362328"/>
            <a:ext cx="268125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 Your Understanding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AF184-4310-42D0-999E-9211B326E633}"/>
              </a:ext>
            </a:extLst>
          </p:cNvPr>
          <p:cNvSpPr txBox="1"/>
          <p:nvPr/>
        </p:nvSpPr>
        <p:spPr>
          <a:xfrm>
            <a:off x="6146025" y="2326234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is the </a:t>
            </a:r>
            <a:r>
              <a:rPr lang="en-US" sz="2000" b="1" u="sng" dirty="0"/>
              <a:t>voltage</a:t>
            </a:r>
            <a:r>
              <a:rPr lang="en-US" sz="2000" b="1" dirty="0"/>
              <a:t> at the </a:t>
            </a:r>
            <a:r>
              <a:rPr lang="en-US" sz="2000" b="1" i="1" dirty="0"/>
              <a:t>free</a:t>
            </a:r>
            <a:r>
              <a:rPr lang="en-US" sz="2000" b="1" dirty="0"/>
              <a:t> end of each of these wires?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57EE3-D557-09EC-356A-E9AC9ED9E793}"/>
              </a:ext>
            </a:extLst>
          </p:cNvPr>
          <p:cNvSpPr txBox="1"/>
          <p:nvPr/>
        </p:nvSpPr>
        <p:spPr>
          <a:xfrm>
            <a:off x="632780" y="3623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6E9F58-B46C-EA7F-60A8-5842219CAFAB}"/>
              </a:ext>
            </a:extLst>
          </p:cNvPr>
          <p:cNvCxnSpPr/>
          <p:nvPr/>
        </p:nvCxnSpPr>
        <p:spPr>
          <a:xfrm>
            <a:off x="1311639" y="547141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70008A-0D3E-6548-29E9-F4B18A2369D6}"/>
              </a:ext>
            </a:extLst>
          </p:cNvPr>
          <p:cNvSpPr txBox="1"/>
          <p:nvPr/>
        </p:nvSpPr>
        <p:spPr>
          <a:xfrm>
            <a:off x="3896427" y="560556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91854-92E8-0585-29BB-0A6E42BB3AC3}"/>
              </a:ext>
            </a:extLst>
          </p:cNvPr>
          <p:cNvCxnSpPr>
            <a:cxnSpLocks/>
          </p:cNvCxnSpPr>
          <p:nvPr/>
        </p:nvCxnSpPr>
        <p:spPr>
          <a:xfrm flipH="1">
            <a:off x="3525287" y="584747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12404B-6136-BEBD-E045-81FEB6161A53}"/>
              </a:ext>
            </a:extLst>
          </p:cNvPr>
          <p:cNvSpPr txBox="1"/>
          <p:nvPr/>
        </p:nvSpPr>
        <p:spPr>
          <a:xfrm>
            <a:off x="724504" y="566281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C727C4-A44A-D6C9-3DBB-811EF473BF7C}"/>
              </a:ext>
            </a:extLst>
          </p:cNvPr>
          <p:cNvCxnSpPr/>
          <p:nvPr/>
        </p:nvCxnSpPr>
        <p:spPr>
          <a:xfrm>
            <a:off x="1413469" y="585160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6345D2-7542-DCC8-C4FB-384FB881FEBE}"/>
              </a:ext>
            </a:extLst>
          </p:cNvPr>
          <p:cNvSpPr txBox="1"/>
          <p:nvPr/>
        </p:nvSpPr>
        <p:spPr>
          <a:xfrm>
            <a:off x="3790968" y="534528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B71B3E-9FF4-C080-92EF-9D2E81061628}"/>
              </a:ext>
            </a:extLst>
          </p:cNvPr>
          <p:cNvCxnSpPr>
            <a:cxnSpLocks/>
          </p:cNvCxnSpPr>
          <p:nvPr/>
        </p:nvCxnSpPr>
        <p:spPr>
          <a:xfrm flipH="1">
            <a:off x="3419828" y="5587200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DD8516-3B89-AA92-6EBA-DA21F5124916}"/>
              </a:ext>
            </a:extLst>
          </p:cNvPr>
          <p:cNvGrpSpPr/>
          <p:nvPr/>
        </p:nvGrpSpPr>
        <p:grpSpPr>
          <a:xfrm>
            <a:off x="3983876" y="758074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F65001-9448-A3B7-BF00-9A248E9E0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4DD783-F4FC-A164-246B-B7DD9970DE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56107A-59C9-AE6C-3053-9153D3861A2D}"/>
              </a:ext>
            </a:extLst>
          </p:cNvPr>
          <p:cNvGrpSpPr/>
          <p:nvPr/>
        </p:nvGrpSpPr>
        <p:grpSpPr>
          <a:xfrm>
            <a:off x="3974992" y="1879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A10FD-7C7E-E185-FA3F-64A835118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3D671A-3F57-5B81-054B-45E1A5250B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A604BA-6E5D-2BAC-4A16-E01D563742FD}"/>
              </a:ext>
            </a:extLst>
          </p:cNvPr>
          <p:cNvGrpSpPr/>
          <p:nvPr/>
        </p:nvGrpSpPr>
        <p:grpSpPr>
          <a:xfrm>
            <a:off x="3990111" y="290412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61C022-3B72-23E9-89AC-D82C3802655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2252F63-0FCF-9A60-AA04-99AF9751A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F78476-4260-86E5-5120-286F3D9E7866}"/>
              </a:ext>
            </a:extLst>
          </p:cNvPr>
          <p:cNvGrpSpPr/>
          <p:nvPr/>
        </p:nvGrpSpPr>
        <p:grpSpPr>
          <a:xfrm>
            <a:off x="404725" y="4283918"/>
            <a:ext cx="634048" cy="369332"/>
            <a:chOff x="4744132" y="5359159"/>
            <a:chExt cx="634048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D864E5-966E-9AB8-36AE-A5F026B2AA11}"/>
                </a:ext>
              </a:extLst>
            </p:cNvPr>
            <p:cNvSpPr txBox="1"/>
            <p:nvPr/>
          </p:nvSpPr>
          <p:spPr>
            <a:xfrm>
              <a:off x="4744132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4F4DCE-AAB4-8239-EB34-C71CAB0710A9}"/>
                </a:ext>
              </a:extLst>
            </p:cNvPr>
            <p:cNvCxnSpPr>
              <a:cxnSpLocks/>
            </p:cNvCxnSpPr>
            <p:nvPr/>
          </p:nvCxnSpPr>
          <p:spPr>
            <a:xfrm>
              <a:off x="5063911" y="5543825"/>
              <a:ext cx="31426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49B67-907D-CE12-294F-A2B33F4E0E49}"/>
              </a:ext>
            </a:extLst>
          </p:cNvPr>
          <p:cNvGrpSpPr/>
          <p:nvPr/>
        </p:nvGrpSpPr>
        <p:grpSpPr>
          <a:xfrm>
            <a:off x="3644680" y="5082943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5F973B-1EF1-F6D7-9DD9-FCE9E5BC5BE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B76CC-19EB-CEF4-AD3A-2443AD7AC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974894E-31E0-266F-C185-7F9A6DFB9805}"/>
              </a:ext>
            </a:extLst>
          </p:cNvPr>
          <p:cNvSpPr/>
          <p:nvPr/>
        </p:nvSpPr>
        <p:spPr>
          <a:xfrm>
            <a:off x="4256369" y="626867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CF1118F-D623-1A34-3EB7-9FB559C5DA08}"/>
              </a:ext>
            </a:extLst>
          </p:cNvPr>
          <p:cNvSpPr/>
          <p:nvPr/>
        </p:nvSpPr>
        <p:spPr>
          <a:xfrm>
            <a:off x="4264839" y="1741704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B41AB8A-0A67-EEB2-0769-D6A15B623354}"/>
              </a:ext>
            </a:extLst>
          </p:cNvPr>
          <p:cNvSpPr/>
          <p:nvPr/>
        </p:nvSpPr>
        <p:spPr>
          <a:xfrm>
            <a:off x="4257789" y="2776496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C953DD6-DB0B-8F3C-CDC7-B30C41A1ACA5}"/>
              </a:ext>
            </a:extLst>
          </p:cNvPr>
          <p:cNvSpPr/>
          <p:nvPr/>
        </p:nvSpPr>
        <p:spPr>
          <a:xfrm>
            <a:off x="282042" y="3878802"/>
            <a:ext cx="756732" cy="405116"/>
          </a:xfrm>
          <a:prstGeom prst="wedgeRectCallout">
            <a:avLst>
              <a:gd name="adj1" fmla="val 47455"/>
              <a:gd name="adj2" fmla="val 88151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13F8A77-5849-92E7-9F31-3206C42BF897}"/>
              </a:ext>
            </a:extLst>
          </p:cNvPr>
          <p:cNvSpPr/>
          <p:nvPr/>
        </p:nvSpPr>
        <p:spPr>
          <a:xfrm>
            <a:off x="5037157" y="5012923"/>
            <a:ext cx="1660633" cy="712354"/>
          </a:xfrm>
          <a:prstGeom prst="wedgeRectCallout">
            <a:avLst>
              <a:gd name="adj1" fmla="val -129986"/>
              <a:gd name="adj2" fmla="val -1355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Meltdown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short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circuit!</a:t>
            </a:r>
          </a:p>
        </p:txBody>
      </p:sp>
    </p:spTree>
    <p:extLst>
      <p:ext uri="{BB962C8B-B14F-4D97-AF65-F5344CB8AC3E}">
        <p14:creationId xmlns:p14="http://schemas.microsoft.com/office/powerpoint/2010/main" val="1009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</a:t>
            </a:r>
            <a:r>
              <a:rPr lang="en-US" sz="3200" b="1" dirty="0">
                <a:latin typeface="+mn-lt"/>
              </a:rPr>
              <a:t>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Board </a:t>
            </a:r>
            <a:r>
              <a:rPr lang="en-US" sz="2400" b="1" dirty="0"/>
              <a:t>01</a:t>
            </a:r>
            <a:r>
              <a:rPr lang="en-US" sz="2400" dirty="0"/>
              <a:t> will introduce you to simple GPIO coding by flashing an external LED, driving a NeoPixel, reading the status of a push button, and measuring a series RC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244218"/>
            <a:ext cx="1920244" cy="3165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67A3A-82E5-76B6-0CB7-D5441211CEBB}"/>
              </a:ext>
            </a:extLst>
          </p:cNvPr>
          <p:cNvSpPr txBox="1"/>
          <p:nvPr/>
        </p:nvSpPr>
        <p:spPr>
          <a:xfrm>
            <a:off x="2753064" y="3572814"/>
            <a:ext cx="65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97A0-68D1-3ED7-D93F-85148530B6A6}"/>
              </a:ext>
            </a:extLst>
          </p:cNvPr>
          <p:cNvSpPr txBox="1"/>
          <p:nvPr/>
        </p:nvSpPr>
        <p:spPr>
          <a:xfrm>
            <a:off x="2362462" y="4237443"/>
            <a:ext cx="1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NeoPixel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516FE-A071-DEF2-29EF-05B1371C4A96}"/>
              </a:ext>
            </a:extLst>
          </p:cNvPr>
          <p:cNvSpPr txBox="1">
            <a:spLocks/>
          </p:cNvSpPr>
          <p:nvPr/>
        </p:nvSpPr>
        <p:spPr>
          <a:xfrm>
            <a:off x="1987499" y="4902072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Push</a:t>
            </a:r>
            <a:r>
              <a:rPr lang="en-US" dirty="0"/>
              <a:t> </a:t>
            </a:r>
            <a:r>
              <a:rPr lang="en-US" b="1" dirty="0"/>
              <a:t>Button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B08D5-0AE2-FCAA-AEFE-472E520C1F93}"/>
              </a:ext>
            </a:extLst>
          </p:cNvPr>
          <p:cNvGrpSpPr/>
          <p:nvPr/>
        </p:nvGrpSpPr>
        <p:grpSpPr>
          <a:xfrm>
            <a:off x="5745701" y="357281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CF7174-9B21-5FC4-D2FC-B9C36C869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682314-8A00-DA32-4E82-FB4E311ED81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ED737-1FFC-1A50-1672-A685D9B004CE}"/>
              </a:ext>
            </a:extLst>
          </p:cNvPr>
          <p:cNvGrpSpPr/>
          <p:nvPr/>
        </p:nvGrpSpPr>
        <p:grpSpPr>
          <a:xfrm>
            <a:off x="5745701" y="423969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076627-68BD-49FA-7A7C-02D52B071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6F466-146B-3DCE-255A-F3FD8F800E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B641B4-08E5-2412-FC10-5516D85001BC}"/>
              </a:ext>
            </a:extLst>
          </p:cNvPr>
          <p:cNvGrpSpPr/>
          <p:nvPr/>
        </p:nvGrpSpPr>
        <p:grpSpPr>
          <a:xfrm>
            <a:off x="5745701" y="4906578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4E7DBB-5F9E-B002-63FE-CBD02A23DD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B25B18-80C9-B988-1C7E-7E1BD1D06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0AF61A-6989-E4EC-69C1-AD9CF30825FB}"/>
              </a:ext>
            </a:extLst>
          </p:cNvPr>
          <p:cNvGrpSpPr/>
          <p:nvPr/>
        </p:nvGrpSpPr>
        <p:grpSpPr>
          <a:xfrm>
            <a:off x="5745701" y="5573459"/>
            <a:ext cx="1064340" cy="369332"/>
            <a:chOff x="3647644" y="5421073"/>
            <a:chExt cx="106434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D1098-A04F-00EC-D7DF-F9004E59119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DAC5A35-D062-AA48-0CBF-08FDB3AD0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418CE-0B12-AB01-53B1-DC3563AE0196}"/>
              </a:ext>
            </a:extLst>
          </p:cNvPr>
          <p:cNvSpPr txBox="1"/>
          <p:nvPr/>
        </p:nvSpPr>
        <p:spPr>
          <a:xfrm>
            <a:off x="1999725" y="5573459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RC Circuit</a:t>
            </a:r>
          </a:p>
        </p:txBody>
      </p:sp>
    </p:spTree>
    <p:extLst>
      <p:ext uri="{BB962C8B-B14F-4D97-AF65-F5344CB8AC3E}">
        <p14:creationId xmlns:p14="http://schemas.microsoft.com/office/powerpoint/2010/main" val="2198086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resistor</a:t>
            </a:r>
            <a:r>
              <a:rPr lang="en-US" sz="2000" dirty="0"/>
              <a:t> is a passive two-terminal electrical component that implements electrical resistance as a circuit element. In electronic circuits, </a:t>
            </a:r>
            <a:r>
              <a:rPr lang="en-US" sz="2000" b="1" dirty="0">
                <a:solidFill>
                  <a:srgbClr val="FF0000"/>
                </a:solidFill>
              </a:rPr>
              <a:t>resistors are used to reduce current flow</a:t>
            </a:r>
            <a:r>
              <a:rPr lang="en-US" sz="2000" dirty="0"/>
              <a:t>, adjust signal levels, to divide voltages, and bias active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electrical function of a resistor is specified by its resistance: common commercial resistors are manufactured over a range of more than </a:t>
            </a:r>
            <a:r>
              <a:rPr lang="en-US" sz="2000" i="1" dirty="0"/>
              <a:t>nine</a:t>
            </a:r>
            <a:r>
              <a:rPr lang="en-US" sz="2000" dirty="0"/>
              <a:t> orders of magnitude. </a:t>
            </a:r>
            <a:r>
              <a:rPr lang="en-US" sz="2000" b="1" dirty="0">
                <a:solidFill>
                  <a:srgbClr val="7030A0"/>
                </a:solidFill>
              </a:rPr>
              <a:t>The nominal value of the resistance falls within the manufacturing tolerance</a:t>
            </a:r>
            <a:r>
              <a:rPr lang="en-US" sz="2000" dirty="0"/>
              <a:t>, indicated on the component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AD537-698D-BED9-A219-129A449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3" y="4867071"/>
            <a:ext cx="4236817" cy="12392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4DD72-37A3-D2E3-588F-04DE9C80884C}"/>
              </a:ext>
            </a:extLst>
          </p:cNvPr>
          <p:cNvGrpSpPr/>
          <p:nvPr/>
        </p:nvGrpSpPr>
        <p:grpSpPr>
          <a:xfrm>
            <a:off x="6178040" y="4581530"/>
            <a:ext cx="1909598" cy="2015288"/>
            <a:chOff x="6178040" y="4581530"/>
            <a:chExt cx="1909598" cy="20152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178040" y="5950487"/>
              <a:ext cx="1909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½ Watt Resistors</a:t>
              </a:r>
            </a:p>
            <a:p>
              <a:pPr algn="ctr"/>
              <a:r>
                <a:rPr lang="en-US" dirty="0"/>
                <a:t>1% Tolerance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72816B-9D4E-3D74-CE57-4C6F9410F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448360" y="4434378"/>
              <a:ext cx="1368957" cy="166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09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Digital Multimeter </a:t>
            </a:r>
            <a:r>
              <a:rPr lang="en-US" sz="3200" dirty="0">
                <a:latin typeface="+mn-lt"/>
              </a:rPr>
              <a:t>(DMM)?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DMM</a:t>
            </a:r>
            <a:r>
              <a:rPr lang="en-US" sz="2000" dirty="0"/>
              <a:t> is a standard test and measurement instrument used by engineers and technicians to </a:t>
            </a:r>
            <a:r>
              <a:rPr lang="en-US" sz="2000" b="1" dirty="0">
                <a:solidFill>
                  <a:srgbClr val="0070C0"/>
                </a:solidFill>
              </a:rPr>
              <a:t>measure multiple electrical stimuli</a:t>
            </a:r>
            <a:r>
              <a:rPr lang="en-US" sz="2000" dirty="0"/>
              <a:t>, including voltage, current and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combines the features of a voltmeter, ammeter and ohmmeter, and is used to verify the state of a system or circuit for safety purposes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08721F-F97E-7DAF-D1DA-64AFD76F9D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066" y="5013364"/>
            <a:ext cx="2000333" cy="1346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43D87-0321-58A8-3FF4-EBA656D269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601" y="3654446"/>
            <a:ext cx="1737000" cy="28936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CCB157-0E40-A8F7-E945-F1AD5E050770}"/>
              </a:ext>
            </a:extLst>
          </p:cNvPr>
          <p:cNvGrpSpPr/>
          <p:nvPr/>
        </p:nvGrpSpPr>
        <p:grpSpPr>
          <a:xfrm>
            <a:off x="2816812" y="3767974"/>
            <a:ext cx="4802744" cy="1028682"/>
            <a:chOff x="3274213" y="3714796"/>
            <a:chExt cx="4802744" cy="10286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1C2464-581B-6D47-3B41-66985E184588}"/>
                </a:ext>
              </a:extLst>
            </p:cNvPr>
            <p:cNvSpPr txBox="1"/>
            <p:nvPr/>
          </p:nvSpPr>
          <p:spPr>
            <a:xfrm>
              <a:off x="3983834" y="3727815"/>
              <a:ext cx="40931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= Measure voltage (volts)</a:t>
              </a:r>
            </a:p>
            <a:p>
              <a:r>
                <a:rPr lang="en-US" sz="2000" dirty="0"/>
                <a:t>= Measure resistance (ohms)</a:t>
              </a:r>
            </a:p>
            <a:p>
              <a:r>
                <a:rPr lang="en-US" sz="2000" dirty="0"/>
                <a:t>= Measure capacitance (farads)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0774D1-95D6-1833-0FB8-ABCF698F2721}"/>
                </a:ext>
              </a:extLst>
            </p:cNvPr>
            <p:cNvSpPr txBox="1"/>
            <p:nvPr/>
          </p:nvSpPr>
          <p:spPr>
            <a:xfrm>
              <a:off x="3274213" y="3714796"/>
              <a:ext cx="8707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V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Ω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-||-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06B5548-FCFA-F36F-8D7B-99C08F907A62}"/>
              </a:ext>
            </a:extLst>
          </p:cNvPr>
          <p:cNvSpPr/>
          <p:nvPr/>
        </p:nvSpPr>
        <p:spPr>
          <a:xfrm>
            <a:off x="2743894" y="5101576"/>
            <a:ext cx="3066393" cy="1257806"/>
          </a:xfrm>
          <a:prstGeom prst="wedgeRoundRectCallout">
            <a:avLst>
              <a:gd name="adj1" fmla="val -79103"/>
              <a:gd name="adj2" fmla="val -65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</a:t>
            </a:r>
            <a:r>
              <a:rPr lang="en-US" dirty="0"/>
              <a:t>to select the measurement you want to take for the component attached to the DMM </a:t>
            </a:r>
            <a:r>
              <a:rPr lang="en-US" b="1" dirty="0">
                <a:solidFill>
                  <a:srgbClr val="FFFF00"/>
                </a:solidFill>
              </a:rPr>
              <a:t>leads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CD8268-16E0-0C1C-73A5-E5B3157E7229}"/>
              </a:ext>
            </a:extLst>
          </p:cNvPr>
          <p:cNvCxnSpPr/>
          <p:nvPr/>
        </p:nvCxnSpPr>
        <p:spPr>
          <a:xfrm flipV="1">
            <a:off x="5636172" y="5833241"/>
            <a:ext cx="821778" cy="3310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5AC2FA9-5EF3-1B42-3B0A-73269097F88A}"/>
              </a:ext>
            </a:extLst>
          </p:cNvPr>
          <p:cNvSpPr/>
          <p:nvPr/>
        </p:nvSpPr>
        <p:spPr>
          <a:xfrm rot="18838864">
            <a:off x="1319580" y="4692943"/>
            <a:ext cx="427544" cy="155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629BF-FC7D-FCB6-7EB3-64734022B2EC}"/>
              </a:ext>
            </a:extLst>
          </p:cNvPr>
          <p:cNvSpPr txBox="1"/>
          <p:nvPr/>
        </p:nvSpPr>
        <p:spPr>
          <a:xfrm>
            <a:off x="1190452" y="6010428"/>
            <a:ext cx="685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BLACK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1410D-4B13-9B21-AC56-983151B9E962}"/>
              </a:ext>
            </a:extLst>
          </p:cNvPr>
          <p:cNvSpPr txBox="1"/>
          <p:nvPr/>
        </p:nvSpPr>
        <p:spPr>
          <a:xfrm>
            <a:off x="2014326" y="6010427"/>
            <a:ext cx="4934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32FA1802-72F7-D3A7-9111-64A76DEE5887}"/>
              </a:ext>
            </a:extLst>
          </p:cNvPr>
          <p:cNvSpPr/>
          <p:nvPr/>
        </p:nvSpPr>
        <p:spPr>
          <a:xfrm>
            <a:off x="1279352" y="5727304"/>
            <a:ext cx="228600" cy="228600"/>
          </a:xfrm>
          <a:prstGeom prst="noSmoking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7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10C36-84C1-EBA7-FE5A-B7ACAC6F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39" y="1513297"/>
            <a:ext cx="6908723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 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1747DD3-3DAA-18FA-310C-8F241E889A2B}"/>
              </a:ext>
            </a:extLst>
          </p:cNvPr>
          <p:cNvSpPr/>
          <p:nvPr/>
        </p:nvSpPr>
        <p:spPr>
          <a:xfrm>
            <a:off x="1443237" y="1767169"/>
            <a:ext cx="3066393" cy="1257806"/>
          </a:xfrm>
          <a:prstGeom prst="wedgeRoundRectCallout">
            <a:avLst>
              <a:gd name="adj1" fmla="val 107787"/>
              <a:gd name="adj2" fmla="val 85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</a:t>
            </a:r>
            <a:r>
              <a:rPr lang="el-GR" b="1" dirty="0">
                <a:solidFill>
                  <a:srgbClr val="FFFF00"/>
                </a:solidFill>
              </a:rPr>
              <a:t>Ω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/>
              <a:t>to measure in </a:t>
            </a:r>
            <a:r>
              <a:rPr lang="en-US" b="1" dirty="0"/>
              <a:t>ohms</a:t>
            </a:r>
            <a:r>
              <a:rPr lang="en-US" dirty="0"/>
              <a:t> the </a:t>
            </a:r>
            <a:r>
              <a:rPr lang="en-US" u="sng" dirty="0"/>
              <a:t>resistor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771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6418C5-82C5-7A61-0E6A-36BB1EDD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86" y="1682875"/>
            <a:ext cx="4574829" cy="4807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10.02</a:t>
                </a:r>
                <a:r>
                  <a:rPr lang="en-US" dirty="0"/>
                  <a:t> kiloohms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  <a:blipFill>
                <a:blip r:embed="rId3"/>
                <a:stretch>
                  <a:fillRect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/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"kilo-"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thousand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blipFill>
                <a:blip r:embed="rId5"/>
                <a:stretch>
                  <a:fillRect l="-1399" t="-4717" r="-139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/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"mega-"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million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9A9FD59-BC7D-2B09-49CF-BDF2A8D0BEE4}"/>
              </a:ext>
            </a:extLst>
          </p:cNvPr>
          <p:cNvSpPr/>
          <p:nvPr/>
        </p:nvSpPr>
        <p:spPr>
          <a:xfrm>
            <a:off x="5533697" y="3563006"/>
            <a:ext cx="292356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A78CA-B9E7-4604-DC25-AF5384F0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8F53-0079-A6C2-E36D-230483AD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Digital Multimeter (DMM)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111EC-938C-E11F-E8DC-3B6125C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0355E-014A-42F3-8429-5F81144870AF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https://www.sparkfun.com/products/18340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D4FDFF-2BF3-8C9C-ACDF-3615117C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1" y="2305191"/>
            <a:ext cx="7886700" cy="37347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BBAF1B-8716-2032-43C3-884C3F944E72}"/>
              </a:ext>
            </a:extLst>
          </p:cNvPr>
          <p:cNvSpPr/>
          <p:nvPr/>
        </p:nvSpPr>
        <p:spPr>
          <a:xfrm>
            <a:off x="3891868" y="2886783"/>
            <a:ext cx="921957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3C614-567C-8F60-B30A-1BAED5C8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33" y="4318941"/>
            <a:ext cx="4925532" cy="2108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diode is a semiconductor device that essentially acts as </a:t>
            </a:r>
            <a:r>
              <a:rPr lang="en-US" sz="2000" b="1" dirty="0">
                <a:solidFill>
                  <a:srgbClr val="0070C0"/>
                </a:solidFill>
              </a:rPr>
              <a:t>a one-way switch</a:t>
            </a:r>
            <a:r>
              <a:rPr lang="en-US" sz="2000" dirty="0"/>
              <a:t> for current. It allows current to flow easily in one direction, but severely </a:t>
            </a:r>
            <a:r>
              <a:rPr lang="en-US" sz="2000" b="1" dirty="0">
                <a:solidFill>
                  <a:srgbClr val="FF0000"/>
                </a:solidFill>
              </a:rPr>
              <a:t>restricts</a:t>
            </a:r>
            <a:r>
              <a:rPr lang="en-US" sz="2000" dirty="0"/>
              <a:t> </a:t>
            </a:r>
            <a:r>
              <a:rPr lang="en-US" sz="2000" i="1" dirty="0"/>
              <a:t>current</a:t>
            </a:r>
            <a:r>
              <a:rPr lang="en-US" sz="2000" dirty="0"/>
              <a:t> from flowing in the </a:t>
            </a:r>
            <a:r>
              <a:rPr lang="en-US" sz="2000" u="sng" dirty="0"/>
              <a:t>opposite</a:t>
            </a:r>
            <a:r>
              <a:rPr lang="en-US" sz="2000" dirty="0"/>
              <a:t> direction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forward voltage </a:t>
            </a:r>
            <a:r>
              <a:rPr lang="en-US" sz="2000" dirty="0"/>
              <a:t>(Vf) is the amount of voltage needed to get current to </a:t>
            </a:r>
            <a:r>
              <a:rPr lang="en-US" sz="2000" i="1" dirty="0"/>
              <a:t>flow</a:t>
            </a:r>
            <a:r>
              <a:rPr lang="en-US" sz="2000" dirty="0"/>
              <a:t> across a diode. This is important to know because if you are trying to push a signal </a:t>
            </a:r>
            <a:r>
              <a:rPr lang="en-US" sz="2000" u="sng" dirty="0"/>
              <a:t>through</a:t>
            </a:r>
            <a:r>
              <a:rPr lang="en-US" sz="2000" dirty="0"/>
              <a:t> a diode that is less than the forward voltage, you will be disappointed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5FE79B-317B-6838-CB7B-8FE54AEAA673}"/>
              </a:ext>
            </a:extLst>
          </p:cNvPr>
          <p:cNvGrpSpPr/>
          <p:nvPr/>
        </p:nvGrpSpPr>
        <p:grpSpPr>
          <a:xfrm>
            <a:off x="6108355" y="4337998"/>
            <a:ext cx="2267076" cy="2070807"/>
            <a:chOff x="6100472" y="4146536"/>
            <a:chExt cx="2267076" cy="20708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108D1-331A-84B5-2586-DC505558C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100472" y="4146536"/>
              <a:ext cx="2267076" cy="17014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279211" y="5848011"/>
              <a:ext cx="190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1N4001 Diode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F6C651-F5F9-88BA-DA76-02BD8BE8654C}"/>
              </a:ext>
            </a:extLst>
          </p:cNvPr>
          <p:cNvSpPr txBox="1"/>
          <p:nvPr/>
        </p:nvSpPr>
        <p:spPr>
          <a:xfrm>
            <a:off x="5963602" y="4778469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FA15D-A32F-6B58-FB67-63E2BDEFCA49}"/>
              </a:ext>
            </a:extLst>
          </p:cNvPr>
          <p:cNvSpPr txBox="1"/>
          <p:nvPr/>
        </p:nvSpPr>
        <p:spPr>
          <a:xfrm>
            <a:off x="7530598" y="4774001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Cathode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36EA5-A868-5231-A7D3-262A7ADF0C1B}"/>
              </a:ext>
            </a:extLst>
          </p:cNvPr>
          <p:cNvCxnSpPr/>
          <p:nvPr/>
        </p:nvCxnSpPr>
        <p:spPr>
          <a:xfrm flipV="1">
            <a:off x="7614743" y="5320863"/>
            <a:ext cx="0" cy="551793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9154A8-CA67-83B5-0BBC-B6332F2BFC08}"/>
              </a:ext>
            </a:extLst>
          </p:cNvPr>
          <p:cNvSpPr/>
          <p:nvPr/>
        </p:nvSpPr>
        <p:spPr>
          <a:xfrm>
            <a:off x="1410369" y="4480902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2670D-B535-B60D-51BA-7C9D5442B504}"/>
              </a:ext>
            </a:extLst>
          </p:cNvPr>
          <p:cNvSpPr/>
          <p:nvPr/>
        </p:nvSpPr>
        <p:spPr>
          <a:xfrm>
            <a:off x="3910681" y="4480405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5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FC14-D4F7-15C1-8758-B871A196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F25597-AEA1-359B-6620-6E0848B0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84" y="1554166"/>
            <a:ext cx="4240029" cy="4966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E4232-5EF3-6B33-A158-A140354F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 with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29D13-121C-5A99-1842-E7475BAF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0389752-CD29-5263-AAD9-640AEE039E23}"/>
              </a:ext>
            </a:extLst>
          </p:cNvPr>
          <p:cNvSpPr/>
          <p:nvPr/>
        </p:nvSpPr>
        <p:spPr>
          <a:xfrm>
            <a:off x="6337737" y="3838903"/>
            <a:ext cx="2177610" cy="1237594"/>
          </a:xfrm>
          <a:prstGeom prst="wedgeRoundRectCallout">
            <a:avLst>
              <a:gd name="adj1" fmla="val -89697"/>
              <a:gd name="adj2" fmla="val 39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the </a:t>
            </a:r>
            <a:r>
              <a:rPr lang="en-US" b="1" dirty="0">
                <a:solidFill>
                  <a:srgbClr val="FFFF00"/>
                </a:solidFill>
              </a:rPr>
              <a:t>Start</a:t>
            </a:r>
            <a:r>
              <a:rPr lang="en-US" dirty="0"/>
              <a:t> button to begin measuring the </a:t>
            </a:r>
            <a:r>
              <a:rPr lang="en-US" b="1" dirty="0">
                <a:solidFill>
                  <a:srgbClr val="FFFF00"/>
                </a:solidFill>
              </a:rPr>
              <a:t>DIODE</a:t>
            </a:r>
            <a:r>
              <a:rPr lang="en-US" dirty="0"/>
              <a:t> values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A23DAE5-2707-97C4-41AF-EFA7554E19C8}"/>
              </a:ext>
            </a:extLst>
          </p:cNvPr>
          <p:cNvSpPr/>
          <p:nvPr/>
        </p:nvSpPr>
        <p:spPr>
          <a:xfrm>
            <a:off x="628647" y="1784131"/>
            <a:ext cx="2177610" cy="1237594"/>
          </a:xfrm>
          <a:prstGeom prst="wedgeRoundRectCallout">
            <a:avLst>
              <a:gd name="adj1" fmla="val 111932"/>
              <a:gd name="adj2" fmla="val 870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Vf</a:t>
            </a:r>
            <a:r>
              <a:rPr lang="en-US" dirty="0"/>
              <a:t> value is displayed on the screen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9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B52BA-37AE-659A-748A-1EE76BFC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311507"/>
            <a:ext cx="8515350" cy="3490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602A40-083A-31EB-9ED5-3F1534640297}"/>
              </a:ext>
            </a:extLst>
          </p:cNvPr>
          <p:cNvSpPr txBox="1"/>
          <p:nvPr/>
        </p:nvSpPr>
        <p:spPr>
          <a:xfrm>
            <a:off x="1630428" y="1480571"/>
            <a:ext cx="588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https://www.amazon.com/gp/product/B09KGXTVBR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FF02B-5DA1-6EE4-401D-CBA5C83D8464}"/>
              </a:ext>
            </a:extLst>
          </p:cNvPr>
          <p:cNvSpPr/>
          <p:nvPr/>
        </p:nvSpPr>
        <p:spPr>
          <a:xfrm>
            <a:off x="6944907" y="2388666"/>
            <a:ext cx="568666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5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11576-3322-FC4C-D3A3-F21E3886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D32F-D7A9-DA85-FDBC-039F855E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338A-EE95-E881-4FE6-EE0BB120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In a diode, there is a </a:t>
            </a:r>
            <a:r>
              <a:rPr lang="en-US" sz="2400" b="1" dirty="0"/>
              <a:t>PN</a:t>
            </a:r>
            <a:r>
              <a:rPr lang="en-US" sz="2400" dirty="0"/>
              <a:t> junction, where </a:t>
            </a:r>
            <a:r>
              <a:rPr lang="en-US" sz="2400" b="1" dirty="0"/>
              <a:t>P-type</a:t>
            </a:r>
            <a:r>
              <a:rPr lang="en-US" sz="2400" dirty="0"/>
              <a:t> semiconductor material (with electron “holes”) touches </a:t>
            </a:r>
            <a:r>
              <a:rPr lang="en-US" sz="2400" b="1" dirty="0"/>
              <a:t>N-type</a:t>
            </a:r>
            <a:r>
              <a:rPr lang="en-US" sz="2400" dirty="0"/>
              <a:t> semiconductor material (with excess electrons)</a:t>
            </a:r>
          </a:p>
          <a:p>
            <a:r>
              <a:rPr lang="en-US" sz="2400" dirty="0"/>
              <a:t>When current is applied in the </a:t>
            </a:r>
            <a:r>
              <a:rPr lang="en-US" sz="2400" b="1" dirty="0">
                <a:solidFill>
                  <a:srgbClr val="00B050"/>
                </a:solidFill>
              </a:rPr>
              <a:t>forward direction</a:t>
            </a:r>
            <a:r>
              <a:rPr lang="en-US" sz="2400" dirty="0"/>
              <a:t>, electrons from the N-type material are pushed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. Simultaneously, “holes” from the P-type material move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 from the opposite direction</a:t>
            </a:r>
          </a:p>
          <a:p>
            <a:r>
              <a:rPr lang="en-US" sz="2400" dirty="0"/>
              <a:t>At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, electrons from the conduction band (higher energy) recombine with holes in the valence band (lower energy). This </a:t>
            </a:r>
            <a:r>
              <a:rPr lang="en-US" sz="2400" b="1" u="sng" dirty="0">
                <a:solidFill>
                  <a:srgbClr val="7030A0"/>
                </a:solidFill>
              </a:rPr>
              <a:t>recombination</a:t>
            </a:r>
            <a:r>
              <a:rPr lang="en-US" sz="2400" dirty="0"/>
              <a:t> releases energy as </a:t>
            </a:r>
            <a:r>
              <a:rPr lang="en-US" sz="2400" b="1" i="1" dirty="0">
                <a:solidFill>
                  <a:srgbClr val="FF0000"/>
                </a:solidFill>
              </a:rPr>
              <a:t>photons</a:t>
            </a:r>
            <a:r>
              <a:rPr lang="en-US" sz="2400" dirty="0"/>
              <a:t> (light) rather than heat, making the process highly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8735C-FED3-6DB7-CDBA-37EE8F06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9AB41-7D3C-DF75-BD54-F2603AD4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7198-E557-D513-781E-6C9623B7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3A3F0-7BCD-6BC4-C931-C61C15A9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218BB-B1CF-038E-418C-C875BAA4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1546181"/>
            <a:ext cx="6567055" cy="50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81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405CE-42D4-8539-5ED3-B3183EBF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EDB1B-8AB1-0D8B-DDE8-0B6680C420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9A75C-A0CE-B0BF-E60C-3DAFD050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169A-23DF-4A61-404B-244C11C4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375E06A-229C-668A-70FB-D05A008790D0}"/>
              </a:ext>
            </a:extLst>
          </p:cNvPr>
          <p:cNvSpPr/>
          <p:nvPr/>
        </p:nvSpPr>
        <p:spPr>
          <a:xfrm>
            <a:off x="5931388" y="3274265"/>
            <a:ext cx="2057399" cy="785930"/>
          </a:xfrm>
          <a:prstGeom prst="wedgeRoundRectCallout">
            <a:avLst>
              <a:gd name="adj1" fmla="val -77283"/>
              <a:gd name="adj2" fmla="val -385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</a:t>
            </a:r>
            <a:r>
              <a:rPr lang="en-US" b="1" dirty="0"/>
              <a:t>move</a:t>
            </a:r>
            <a:r>
              <a:rPr lang="en-US" dirty="0"/>
              <a:t> </a:t>
            </a:r>
            <a:r>
              <a:rPr lang="en-US" i="1" dirty="0"/>
              <a:t>short</a:t>
            </a:r>
            <a:r>
              <a:rPr lang="en-US" dirty="0"/>
              <a:t> jumper wires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E22DC4F-13F8-4924-6EB1-621FF97B8E32}"/>
              </a:ext>
            </a:extLst>
          </p:cNvPr>
          <p:cNvSpPr/>
          <p:nvPr/>
        </p:nvSpPr>
        <p:spPr>
          <a:xfrm>
            <a:off x="3636974" y="5643771"/>
            <a:ext cx="2057399" cy="882100"/>
          </a:xfrm>
          <a:prstGeom prst="wedgeRoundRectCallout">
            <a:avLst>
              <a:gd name="adj1" fmla="val 58364"/>
              <a:gd name="adj2" fmla="val -1017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NEVER</a:t>
            </a:r>
            <a:r>
              <a:rPr lang="en-US" dirty="0"/>
              <a:t> </a:t>
            </a:r>
            <a:r>
              <a:rPr lang="en-US" i="1" dirty="0"/>
              <a:t>remove</a:t>
            </a:r>
            <a:r>
              <a:rPr lang="en-US" dirty="0"/>
              <a:t> components from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any</a:t>
            </a:r>
            <a:r>
              <a:rPr lang="en-US" dirty="0"/>
              <a:t> breadboard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7858F-3F4D-3C04-E2B4-9404C86DD89B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9E40C-25D2-F0B0-B2C6-4641F6EBFCB7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7485144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8DFDA-BD1F-435A-C8EF-951A9463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CD1BE-043C-9EF7-96BA-0C02818AF0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DF12E-60FA-A145-2D2E-A8756C65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995E4-5524-6BBC-618C-F7B7FBA8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49531-7F73-7D3B-82C7-D29A04122FE3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B1F08-21F1-9464-866F-879FC007D089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F3AD37-CDE3-3E54-FF77-8AE92E3860F7}"/>
              </a:ext>
            </a:extLst>
          </p:cNvPr>
          <p:cNvCxnSpPr>
            <a:cxnSpLocks/>
          </p:cNvCxnSpPr>
          <p:nvPr/>
        </p:nvCxnSpPr>
        <p:spPr>
          <a:xfrm flipV="1">
            <a:off x="3349996" y="2933700"/>
            <a:ext cx="948160" cy="8621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87114-9EEE-1AA4-E295-E7C3B936892E}"/>
              </a:ext>
            </a:extLst>
          </p:cNvPr>
          <p:cNvCxnSpPr>
            <a:cxnSpLocks/>
          </p:cNvCxnSpPr>
          <p:nvPr/>
        </p:nvCxnSpPr>
        <p:spPr>
          <a:xfrm flipV="1">
            <a:off x="4269581" y="2614731"/>
            <a:ext cx="2100991" cy="34646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052196-2865-7261-F0A4-9D94902A9A34}"/>
              </a:ext>
            </a:extLst>
          </p:cNvPr>
          <p:cNvCxnSpPr>
            <a:cxnSpLocks/>
          </p:cNvCxnSpPr>
          <p:nvPr/>
        </p:nvCxnSpPr>
        <p:spPr>
          <a:xfrm flipH="1" flipV="1">
            <a:off x="5879365" y="2017726"/>
            <a:ext cx="339015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DA5F31-FD70-29D8-C5CB-5A33AB7252D0}"/>
              </a:ext>
            </a:extLst>
          </p:cNvPr>
          <p:cNvCxnSpPr>
            <a:cxnSpLocks/>
          </p:cNvCxnSpPr>
          <p:nvPr/>
        </p:nvCxnSpPr>
        <p:spPr>
          <a:xfrm>
            <a:off x="5802669" y="2017726"/>
            <a:ext cx="0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15D14E-1FB6-D669-5529-063EA8C25A9B}"/>
              </a:ext>
            </a:extLst>
          </p:cNvPr>
          <p:cNvCxnSpPr>
            <a:cxnSpLocks/>
          </p:cNvCxnSpPr>
          <p:nvPr/>
        </p:nvCxnSpPr>
        <p:spPr>
          <a:xfrm flipH="1" flipV="1">
            <a:off x="4774213" y="2525306"/>
            <a:ext cx="606389" cy="894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DE803D-241C-1A18-CDC2-DF36F7EDB773}"/>
              </a:ext>
            </a:extLst>
          </p:cNvPr>
          <p:cNvCxnSpPr>
            <a:cxnSpLocks/>
          </p:cNvCxnSpPr>
          <p:nvPr/>
        </p:nvCxnSpPr>
        <p:spPr>
          <a:xfrm flipV="1">
            <a:off x="4815527" y="2107997"/>
            <a:ext cx="0" cy="4173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EEF264-2687-0038-13FC-86077C3086BA}"/>
              </a:ext>
            </a:extLst>
          </p:cNvPr>
          <p:cNvCxnSpPr>
            <a:cxnSpLocks/>
          </p:cNvCxnSpPr>
          <p:nvPr/>
        </p:nvCxnSpPr>
        <p:spPr>
          <a:xfrm flipH="1" flipV="1">
            <a:off x="4074545" y="1652340"/>
            <a:ext cx="751631" cy="4688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644E0F-029B-EBFC-B442-548FA4159325}"/>
              </a:ext>
            </a:extLst>
          </p:cNvPr>
          <p:cNvCxnSpPr>
            <a:cxnSpLocks/>
          </p:cNvCxnSpPr>
          <p:nvPr/>
        </p:nvCxnSpPr>
        <p:spPr>
          <a:xfrm flipH="1">
            <a:off x="3354759" y="1632713"/>
            <a:ext cx="779093" cy="9079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52FC37E-330C-8A32-9B5E-7F8DE3E506F6}"/>
              </a:ext>
            </a:extLst>
          </p:cNvPr>
          <p:cNvSpPr/>
          <p:nvPr/>
        </p:nvSpPr>
        <p:spPr>
          <a:xfrm>
            <a:off x="6056429" y="2525306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5B726-B54D-9616-9363-E8340E974AB3}"/>
              </a:ext>
            </a:extLst>
          </p:cNvPr>
          <p:cNvSpPr/>
          <p:nvPr/>
        </p:nvSpPr>
        <p:spPr>
          <a:xfrm>
            <a:off x="5000010" y="2524802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9813C676-0E9C-15EA-ADEC-DA650BEA9053}"/>
              </a:ext>
            </a:extLst>
          </p:cNvPr>
          <p:cNvSpPr/>
          <p:nvPr/>
        </p:nvSpPr>
        <p:spPr>
          <a:xfrm>
            <a:off x="5000010" y="3477562"/>
            <a:ext cx="2233651" cy="1325563"/>
          </a:xfrm>
          <a:prstGeom prst="wedgeRoundRectCallout">
            <a:avLst>
              <a:gd name="adj1" fmla="val -45388"/>
              <a:gd name="adj2" fmla="val -967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circuit must have a </a:t>
            </a:r>
            <a:r>
              <a:rPr lang="en-US" b="1" dirty="0"/>
              <a:t>closed loop </a:t>
            </a:r>
            <a:r>
              <a:rPr lang="en-US" dirty="0"/>
              <a:t>for electrons to flow, enabling a </a:t>
            </a:r>
            <a:r>
              <a:rPr lang="en-US" u="sng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2191034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8AE8-AB3B-773A-52E0-8BC6181D7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462EE-CC42-6D6E-A4C2-4DBDE02FF6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593D5-D285-1932-7EA0-055272D6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E4FD-998F-0D9A-B593-23937047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96ABDE-DF90-94D6-F3BC-492497AEF473}"/>
              </a:ext>
            </a:extLst>
          </p:cNvPr>
          <p:cNvSpPr/>
          <p:nvPr/>
        </p:nvSpPr>
        <p:spPr>
          <a:xfrm>
            <a:off x="5705553" y="3541651"/>
            <a:ext cx="3098380" cy="986264"/>
          </a:xfrm>
          <a:prstGeom prst="wedgeRoundRectCallout">
            <a:avLst>
              <a:gd name="adj1" fmla="val -67662"/>
              <a:gd name="adj2" fmla="val -14438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330Ω</a:t>
            </a:r>
            <a:r>
              <a:rPr lang="en-US" dirty="0"/>
              <a:t> </a:t>
            </a:r>
            <a:r>
              <a:rPr lang="en-US" b="1" dirty="0"/>
              <a:t>Resistor</a:t>
            </a:r>
            <a:r>
              <a:rPr lang="en-US" dirty="0"/>
              <a:t> limits the current flowing through the LED so it doesn’t burn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3ECC4-7432-85E5-15C9-249956F2105C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7CCE9-274E-C184-5D02-000983282C81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23965468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2597F-8C55-2EA9-F07C-B52350925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D9ED-14B8-B2B5-7EE1-CD3AE7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4232-4E94-4343-AF8B-2C415A61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10759-E6F2-24F8-E59B-3A6A92996F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474" y="1690689"/>
            <a:ext cx="7693051" cy="447229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DD15C6C-4B96-89E0-BAEA-FB4101430D92}"/>
              </a:ext>
            </a:extLst>
          </p:cNvPr>
          <p:cNvSpPr/>
          <p:nvPr/>
        </p:nvSpPr>
        <p:spPr>
          <a:xfrm>
            <a:off x="2765872" y="4793238"/>
            <a:ext cx="1866585" cy="1184369"/>
          </a:xfrm>
          <a:prstGeom prst="wedgeRoundRectCallout">
            <a:avLst>
              <a:gd name="adj1" fmla="val -56101"/>
              <a:gd name="adj2" fmla="val -1777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the </a:t>
            </a:r>
            <a:r>
              <a:rPr lang="en-US" b="1" dirty="0"/>
              <a:t>silver</a:t>
            </a:r>
            <a:r>
              <a:rPr lang="en-US" dirty="0"/>
              <a:t> part of the </a:t>
            </a:r>
            <a:r>
              <a:rPr lang="en-US" b="1" dirty="0"/>
              <a:t>jumper wire pin </a:t>
            </a:r>
            <a:r>
              <a:rPr lang="en-US" dirty="0"/>
              <a:t>towards you</a:t>
            </a:r>
          </a:p>
        </p:txBody>
      </p:sp>
    </p:spTree>
    <p:extLst>
      <p:ext uri="{BB962C8B-B14F-4D97-AF65-F5344CB8AC3E}">
        <p14:creationId xmlns:p14="http://schemas.microsoft.com/office/powerpoint/2010/main" val="9295216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0DCD-785C-C79D-6DCD-51A59082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92B8C-896C-E0C3-C0B9-60131AEB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4F84D-6668-865F-77BE-687E5A63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1E738-1C9F-5316-6341-C1D1F73B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8F74A-4D69-836E-A842-66E5ECC52479}"/>
              </a:ext>
            </a:extLst>
          </p:cNvPr>
          <p:cNvSpPr/>
          <p:nvPr/>
        </p:nvSpPr>
        <p:spPr>
          <a:xfrm>
            <a:off x="946484" y="2534653"/>
            <a:ext cx="2342148" cy="385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A36A61-5E19-F15E-E26B-B82A8CD4E6F2}"/>
              </a:ext>
            </a:extLst>
          </p:cNvPr>
          <p:cNvGrpSpPr/>
          <p:nvPr/>
        </p:nvGrpSpPr>
        <p:grpSpPr>
          <a:xfrm>
            <a:off x="7486650" y="438166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8D1D31-E853-FB6D-FD99-0A11BF137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62F1CD-D669-F0D9-F857-3E304C75EB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D748B3-F831-025B-5708-87F0DA9E6ACD}"/>
              </a:ext>
            </a:extLst>
          </p:cNvPr>
          <p:cNvGrpSpPr/>
          <p:nvPr/>
        </p:nvGrpSpPr>
        <p:grpSpPr>
          <a:xfrm>
            <a:off x="4784506" y="491388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0169C6-3DED-204F-5730-FFD1D6208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A5E4F2-488B-790A-54BB-958B494FA03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40C05-0D67-82FF-9443-682600046154}"/>
              </a:ext>
            </a:extLst>
          </p:cNvPr>
          <p:cNvGrpSpPr/>
          <p:nvPr/>
        </p:nvGrpSpPr>
        <p:grpSpPr>
          <a:xfrm>
            <a:off x="5803176" y="509817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BE94DF-8ADE-07BC-FA75-C99742B20C7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DC3B34-52E6-C33D-0F52-29052EF2D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22ABC-E2C7-7217-D9FE-10954E6AD146}"/>
              </a:ext>
            </a:extLst>
          </p:cNvPr>
          <p:cNvGrpSpPr/>
          <p:nvPr/>
        </p:nvGrpSpPr>
        <p:grpSpPr>
          <a:xfrm>
            <a:off x="5402585" y="5298512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6AEBC-2667-9B6B-21B4-003E60EE0CE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6891C3-3A7A-4432-77C1-599F94820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09E1F9-ED54-BB08-C045-5ADA7F43193B}"/>
              </a:ext>
            </a:extLst>
          </p:cNvPr>
          <p:cNvGrpSpPr/>
          <p:nvPr/>
        </p:nvGrpSpPr>
        <p:grpSpPr>
          <a:xfrm>
            <a:off x="5788259" y="547553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1B342-FEB1-5580-F619-570B7F24711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15E40C1-9A54-26AB-FBED-72AC051F4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FC6DDB-29D6-3D52-10D1-97787D81B822}"/>
              </a:ext>
            </a:extLst>
          </p:cNvPr>
          <p:cNvGrpSpPr/>
          <p:nvPr/>
        </p:nvGrpSpPr>
        <p:grpSpPr>
          <a:xfrm>
            <a:off x="5401735" y="5656542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D19DE3-3456-1913-3B1B-52E48A96A2A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200B95-763E-6BDC-4DE4-2935582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335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67BEF-1301-F857-9C47-F72A84FD7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1DF66F-CDD3-3A72-9350-5D9A66705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98" y="1685846"/>
            <a:ext cx="6521604" cy="4477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D604C-636C-AAA6-5D25-3C56B236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9DC96-9BC6-B4F4-BDD5-3EE001EF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D6742A-8CA8-7C3C-6DAA-0FDF90AD4A17}"/>
              </a:ext>
            </a:extLst>
          </p:cNvPr>
          <p:cNvSpPr/>
          <p:nvPr/>
        </p:nvSpPr>
        <p:spPr>
          <a:xfrm>
            <a:off x="3053039" y="1492474"/>
            <a:ext cx="1866585" cy="1184369"/>
          </a:xfrm>
          <a:prstGeom prst="wedgeRoundRectCallout">
            <a:avLst>
              <a:gd name="adj1" fmla="val -76748"/>
              <a:gd name="adj2" fmla="val -406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16E052-71D8-D3F9-A430-FD4496BDF30F}"/>
              </a:ext>
            </a:extLst>
          </p:cNvPr>
          <p:cNvSpPr/>
          <p:nvPr/>
        </p:nvSpPr>
        <p:spPr>
          <a:xfrm>
            <a:off x="3139367" y="1618620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79F9-1330-C487-D3D8-28F8FF89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F237F-C4E5-B164-C714-4A3039B55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067A0-7E8E-1626-AA45-EF2CC18A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DCAF1F-7897-56E3-24AF-7319985A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8D5DA9-6C5B-24A6-7A79-96E20D518736}"/>
              </a:ext>
            </a:extLst>
          </p:cNvPr>
          <p:cNvCxnSpPr/>
          <p:nvPr/>
        </p:nvCxnSpPr>
        <p:spPr>
          <a:xfrm flipV="1">
            <a:off x="7016763" y="1917983"/>
            <a:ext cx="816159" cy="544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E5D4A5-12EC-23A3-3277-77660BD88C69}"/>
              </a:ext>
            </a:extLst>
          </p:cNvPr>
          <p:cNvSpPr txBox="1"/>
          <p:nvPr/>
        </p:nvSpPr>
        <p:spPr>
          <a:xfrm>
            <a:off x="6136616" y="5026360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100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12126</TotalTime>
  <Words>5340</Words>
  <Application>Microsoft Office PowerPoint</Application>
  <PresentationFormat>On-screen Show (4:3)</PresentationFormat>
  <Paragraphs>843</Paragraphs>
  <Slides>150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7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PowerPoint Presentation</vt:lpstr>
      <vt:lpstr>Welcome!</vt:lpstr>
      <vt:lpstr>The US Department of Energy</vt:lpstr>
      <vt:lpstr>PowerPoint Presentation</vt:lpstr>
      <vt:lpstr>About Brookhaven National Laboratory</vt:lpstr>
      <vt:lpstr>What is Scientific Computing?</vt:lpstr>
      <vt:lpstr>What is Scientific Computing?</vt:lpstr>
      <vt:lpstr>SciComp vs CompSci</vt:lpstr>
      <vt:lpstr>SciComp = Just Enough CompSci</vt:lpstr>
      <vt:lpstr>Scientific Computing with Python</vt:lpstr>
      <vt:lpstr>Example SciComp Topic Multidimensional Interpolation</vt:lpstr>
      <vt:lpstr>Example SciComp Topic Multidimensional Interpolation</vt:lpstr>
      <vt:lpstr>Example SciComp Topic Multidimensional Interpolation</vt:lpstr>
      <vt:lpstr>SciComp As Translational Science</vt:lpstr>
      <vt:lpstr>PowerPoint Presentation</vt:lpstr>
      <vt:lpstr>PowerPoint Presentation</vt:lpstr>
      <vt:lpstr>SciComp = The Pathway to Internships</vt:lpstr>
      <vt:lpstr>PowerPoint Presentation</vt:lpstr>
      <vt:lpstr>PowerPoint Presentation</vt:lpstr>
      <vt:lpstr>About BNL's College Internships</vt:lpstr>
      <vt:lpstr>Control Systems Engineering</vt:lpstr>
      <vt:lpstr>2026 Mini-Semester (Tech/Engr Track)</vt:lpstr>
      <vt:lpstr>Download the CSE101 Courseware</vt:lpstr>
      <vt:lpstr>Download the CSE101 Courseware</vt:lpstr>
      <vt:lpstr>(Windows) Step 0 – Update winget</vt:lpstr>
      <vt:lpstr>(Windows) Step 1 – Install Tools</vt:lpstr>
      <vt:lpstr>(Windows) Step 2 – Install Courseware</vt:lpstr>
      <vt:lpstr>(Windows) Step 2 – continued</vt:lpstr>
      <vt:lpstr>(Windows) Step 2 – continued</vt:lpstr>
      <vt:lpstr>(Windows) Step 3 – Trust the Workspace </vt:lpstr>
      <vt:lpstr>(Windows) Step 4 – Open welcome.py</vt:lpstr>
      <vt:lpstr>(Windows) Step 5 – Select Interpreter</vt:lpstr>
      <vt:lpstr>(Windows) Step 6 – Run welcome.py</vt:lpstr>
      <vt:lpstr>(Windows) Step 6 – continued</vt:lpstr>
      <vt:lpstr>(macOS) Step 0 – Install Homebrew</vt:lpstr>
      <vt:lpstr>(macOS) Step 1 – Install Git</vt:lpstr>
      <vt:lpstr>(macOS) Step 2 – Install VS Code</vt:lpstr>
      <vt:lpstr>(macOS) Step 3 – Install Astral “uv”</vt:lpstr>
      <vt:lpstr>(macOS) Step 4 – Clone SciComp101 Repo</vt:lpstr>
      <vt:lpstr>(macOS) Step 5 – Install VS Code Extensions</vt:lpstr>
      <vt:lpstr>(macOS) Step 6 – Create Python .venv</vt:lpstr>
      <vt:lpstr>(macOS) Step 7 – Open the Workspace</vt:lpstr>
      <vt:lpstr>(macOS) Step 8 – Trust the Workspace </vt:lpstr>
      <vt:lpstr>(macOS) Step 9 – Open welcome.py</vt:lpstr>
      <vt:lpstr>(macOS) Step 10 – Select Interpreter</vt:lpstr>
      <vt:lpstr>(macOS) Step 11 – Run welcome.py</vt:lpstr>
      <vt:lpstr>(macOS) Step 11 – continued</vt:lpstr>
      <vt:lpstr>Open This Slide Deck</vt:lpstr>
      <vt:lpstr>Board 01 – Goals</vt:lpstr>
      <vt:lpstr>Unpacking Your Student Kit A</vt:lpstr>
      <vt:lpstr>Unpacking Your Student Kit (A)</vt:lpstr>
      <vt:lpstr>What is a Microcontroller Unit (MCU)?</vt:lpstr>
      <vt:lpstr>CPU vs MCU</vt:lpstr>
      <vt:lpstr>What is a Microcontroller Unit (MCU)?</vt:lpstr>
      <vt:lpstr>What is a Microcontroller Unit (MCU)?</vt:lpstr>
      <vt:lpstr>PowerPoint Presentation</vt:lpstr>
      <vt:lpstr>What is Adafruit?</vt:lpstr>
      <vt:lpstr>PowerPoint Presentation</vt:lpstr>
      <vt:lpstr>Adafruit CircuitPython</vt:lpstr>
      <vt:lpstr>Adafruit Blinka</vt:lpstr>
      <vt:lpstr>Adafruit Blinka</vt:lpstr>
      <vt:lpstr>Adafruit Blinka</vt:lpstr>
      <vt:lpstr>Adafruit u2if Firmware</vt:lpstr>
      <vt:lpstr>Adafruit u2if Firmware Pinout</vt:lpstr>
      <vt:lpstr>Wiring Each Board</vt:lpstr>
      <vt:lpstr>Example Lab Wiring</vt:lpstr>
      <vt:lpstr>Jumper Wires</vt:lpstr>
      <vt:lpstr>Jumper Wires</vt:lpstr>
      <vt:lpstr>PowerPoint Presentation</vt:lpstr>
      <vt:lpstr>Board 01 – Goals (cont.)</vt:lpstr>
      <vt:lpstr>What is a Current?</vt:lpstr>
      <vt:lpstr>Voltage, Current, Resistance</vt:lpstr>
      <vt:lpstr>Voltage, Current, Resistance</vt:lpstr>
      <vt:lpstr>Voltage, Current, Resistance</vt:lpstr>
      <vt:lpstr>Voltage, Current, Resistance</vt:lpstr>
      <vt:lpstr>Voltage, Current, Resistance</vt:lpstr>
      <vt:lpstr>Breadboard Wiring</vt:lpstr>
      <vt:lpstr>Breadboard Wiring</vt:lpstr>
      <vt:lpstr>Breadboard Wiring</vt:lpstr>
      <vt:lpstr>Breadboard Wiring</vt:lpstr>
      <vt:lpstr>Test Your Understanding</vt:lpstr>
      <vt:lpstr>Review Board 01</vt:lpstr>
      <vt:lpstr>What is a Resistor?</vt:lpstr>
      <vt:lpstr>What is a Digital Multimeter (DMM)?</vt:lpstr>
      <vt:lpstr>Measuring a Resistor with a DMM</vt:lpstr>
      <vt:lpstr>Measuring a Resistor with a DMM</vt:lpstr>
      <vt:lpstr>Purchase a Digital Multimeter (DMM)</vt:lpstr>
      <vt:lpstr>What is a Diode?</vt:lpstr>
      <vt:lpstr>Measuring a Diode with T7 Tester</vt:lpstr>
      <vt:lpstr>Purchase a T7 Tester</vt:lpstr>
      <vt:lpstr>What is a Light Emitting Diode</vt:lpstr>
      <vt:lpstr>What is a Light Emitting Diode?</vt:lpstr>
      <vt:lpstr>Wire Your Pico to Board 01</vt:lpstr>
      <vt:lpstr>Wire Your Pico to Board 01</vt:lpstr>
      <vt:lpstr>Wire Your Pico to Board 01</vt:lpstr>
      <vt:lpstr>Wire Your Pico to Board 01</vt:lpstr>
      <vt:lpstr>Open blink_led.py</vt:lpstr>
      <vt:lpstr>Connect the Pico to your PC</vt:lpstr>
      <vt:lpstr>Run blink_led.py</vt:lpstr>
      <vt:lpstr>Dimming an LED via PWM</vt:lpstr>
      <vt:lpstr>Dimming an LED via PWM</vt:lpstr>
      <vt:lpstr>Open pwm_led.py</vt:lpstr>
      <vt:lpstr>Run pwm_led.py</vt:lpstr>
      <vt:lpstr>Board 01 – Goals (cont.)</vt:lpstr>
      <vt:lpstr>Adafruit made NeoPixels fun!</vt:lpstr>
      <vt:lpstr>Unplug the MCU before changing any wiring!</vt:lpstr>
      <vt:lpstr>Wire Your Pico to Board 01</vt:lpstr>
      <vt:lpstr>Wire Your Pico to Board 01</vt:lpstr>
      <vt:lpstr>Open cycle_neopixel.py</vt:lpstr>
      <vt:lpstr>Connect the Pico to Your PC</vt:lpstr>
      <vt:lpstr>Run cycle_neopixel.py</vt:lpstr>
      <vt:lpstr>Unplug the MCU before changing any wiring!</vt:lpstr>
      <vt:lpstr>Wire Your Pico to Board 01</vt:lpstr>
      <vt:lpstr>General Purpose I/O Pins (GPIO)</vt:lpstr>
      <vt:lpstr>The Real World is Noisy</vt:lpstr>
      <vt:lpstr>Open button_debounce.py</vt:lpstr>
      <vt:lpstr>View button_debounce.py</vt:lpstr>
      <vt:lpstr>Connect the Pico to Your PC</vt:lpstr>
      <vt:lpstr>Run button_debounce.py</vt:lpstr>
      <vt:lpstr>Review Board 01</vt:lpstr>
      <vt:lpstr>What is a Capacitor?</vt:lpstr>
      <vt:lpstr>Ceramic vs. Electrolytic Capacitors</vt:lpstr>
      <vt:lpstr>Measuring Electrolytic Capacitor with a DMM</vt:lpstr>
      <vt:lpstr>Measuring Electrolytic Capacitor with a DMM</vt:lpstr>
      <vt:lpstr>ADC (input) vs. DAC (output)</vt:lpstr>
      <vt:lpstr>Kirchhoff's Current Law (KCL)</vt:lpstr>
      <vt:lpstr>Kirchhoff's Voltage Law (KVL)</vt:lpstr>
      <vt:lpstr>Series Resistor-Capacitor (RC) Circuit</vt:lpstr>
      <vt:lpstr>Series Resistor-Capacitor (RC) Circuit</vt:lpstr>
      <vt:lpstr>Unplug the MCU before changing any wiring!</vt:lpstr>
      <vt:lpstr>Wire Your Pico to Board 01</vt:lpstr>
      <vt:lpstr>Wire Your Pico to Board 01</vt:lpstr>
      <vt:lpstr>Open rc_circuit.py</vt:lpstr>
      <vt:lpstr>View rc_circuit.py</vt:lpstr>
      <vt:lpstr>View rc_circuit.py</vt:lpstr>
      <vt:lpstr>View rc_circuit.py</vt:lpstr>
      <vt:lpstr>View rc_circuit.py</vt:lpstr>
      <vt:lpstr>Connect the Pico to Your PC</vt:lpstr>
      <vt:lpstr>Run rc_circuit.py</vt:lpstr>
      <vt:lpstr>Run rc_circuit.py</vt:lpstr>
      <vt:lpstr>Check rc_circuit.py</vt:lpstr>
      <vt:lpstr>PowerPoint Presentation</vt:lpstr>
      <vt:lpstr>PowerPoint Presentation</vt:lpstr>
      <vt:lpstr>Check rc_circuit.py</vt:lpstr>
      <vt:lpstr>PowerPoint Presentation</vt:lpstr>
      <vt:lpstr>Installing Software (Manually)</vt:lpstr>
      <vt:lpstr>Manually Update winget (only if necessary)</vt:lpstr>
      <vt:lpstr>Manually install VS Code (only if necessary)</vt:lpstr>
      <vt:lpstr>Manually install Git (only if necessary)</vt:lpstr>
      <vt:lpstr>Manually install Astral “uv” (only if necessary)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1107</cp:revision>
  <cp:lastPrinted>2015-06-01T00:45:11Z</cp:lastPrinted>
  <dcterms:created xsi:type="dcterms:W3CDTF">2014-09-21T17:58:26Z</dcterms:created>
  <dcterms:modified xsi:type="dcterms:W3CDTF">2026-01-05T01:37:26Z</dcterms:modified>
</cp:coreProperties>
</file>